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23" r:id="rId4"/>
    <p:sldId id="324" r:id="rId5"/>
    <p:sldId id="325" r:id="rId6"/>
    <p:sldId id="330" r:id="rId7"/>
    <p:sldId id="337" r:id="rId8"/>
    <p:sldId id="331" r:id="rId9"/>
    <p:sldId id="334" r:id="rId10"/>
    <p:sldId id="332" r:id="rId11"/>
    <p:sldId id="335" r:id="rId12"/>
    <p:sldId id="338" r:id="rId13"/>
    <p:sldId id="326" r:id="rId14"/>
    <p:sldId id="327" r:id="rId15"/>
    <p:sldId id="328" r:id="rId16"/>
    <p:sldId id="329" r:id="rId17"/>
    <p:sldId id="322" r:id="rId18"/>
    <p:sldId id="30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1698386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29348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5682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836023"/>
            <a:ext cx="7886700" cy="854666"/>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255668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877572-74D5-4AA6-BCA9-8582270D4AE3}" type="datetimeFigureOut">
              <a:rPr lang="en-US" smtClean="0"/>
              <a:t>6/5/2016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3347403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725740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877572-74D5-4AA6-BCA9-8582270D4AE3}" type="datetimeFigureOut">
              <a:rPr lang="en-US" smtClean="0"/>
              <a:t>6/5/2016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4047543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877572-74D5-4AA6-BCA9-8582270D4AE3}" type="datetimeFigureOut">
              <a:rPr lang="en-US" smtClean="0"/>
              <a:t>6/5/2016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381346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877572-74D5-4AA6-BCA9-8582270D4AE3}" type="datetimeFigureOut">
              <a:rPr lang="en-US" smtClean="0"/>
              <a:t>6/5/2016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702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1753573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877572-74D5-4AA6-BCA9-8582270D4AE3}" type="datetimeFigureOut">
              <a:rPr lang="en-US" smtClean="0"/>
              <a:t>6/5/2016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7D120A-9045-405B-A9E9-FDC5B7497E59}" type="slidenum">
              <a:rPr lang="en-US" smtClean="0"/>
              <a:t>‹#›</a:t>
            </a:fld>
            <a:endParaRPr lang="en-US"/>
          </a:p>
        </p:txBody>
      </p:sp>
    </p:spTree>
    <p:extLst>
      <p:ext uri="{BB962C8B-B14F-4D97-AF65-F5344CB8AC3E}">
        <p14:creationId xmlns:p14="http://schemas.microsoft.com/office/powerpoint/2010/main" val="2300480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D120A-9045-405B-A9E9-FDC5B7497E59}"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33350" y="185738"/>
            <a:ext cx="1524000" cy="560832"/>
          </a:xfrm>
          <a:prstGeom prst="rect">
            <a:avLst/>
          </a:prstGeom>
        </p:spPr>
      </p:pic>
    </p:spTree>
    <p:extLst>
      <p:ext uri="{BB962C8B-B14F-4D97-AF65-F5344CB8AC3E}">
        <p14:creationId xmlns:p14="http://schemas.microsoft.com/office/powerpoint/2010/main" val="905506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7565" y="1122363"/>
            <a:ext cx="8587409" cy="2387600"/>
          </a:xfrm>
        </p:spPr>
        <p:txBody>
          <a:bodyPr>
            <a:normAutofit fontScale="90000"/>
          </a:bodyPr>
          <a:lstStyle/>
          <a:p>
            <a:r>
              <a:rPr lang="en-US" dirty="0"/>
              <a:t>Module 1: </a:t>
            </a:r>
            <a:br>
              <a:rPr lang="en-US" dirty="0"/>
            </a:br>
            <a:r>
              <a:rPr lang="en-US" dirty="0"/>
              <a:t>Trading as a Business: Tax and Legal Secrets of Successful Traders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9861" y="3570745"/>
            <a:ext cx="4704522" cy="1731264"/>
          </a:xfrm>
          <a:prstGeom prst="rect">
            <a:avLst/>
          </a:prstGeom>
        </p:spPr>
      </p:pic>
    </p:spTree>
    <p:extLst>
      <p:ext uri="{BB962C8B-B14F-4D97-AF65-F5344CB8AC3E}">
        <p14:creationId xmlns:p14="http://schemas.microsoft.com/office/powerpoint/2010/main" val="776445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LLC</a:t>
            </a:r>
          </a:p>
        </p:txBody>
      </p:sp>
      <p:sp>
        <p:nvSpPr>
          <p:cNvPr id="3" name="Content Placeholder 2"/>
          <p:cNvSpPr>
            <a:spLocks noGrp="1"/>
          </p:cNvSpPr>
          <p:nvPr>
            <p:ph idx="1"/>
          </p:nvPr>
        </p:nvSpPr>
        <p:spPr/>
        <p:txBody>
          <a:bodyPr>
            <a:normAutofit fontScale="85000" lnSpcReduction="10000"/>
          </a:bodyPr>
          <a:lstStyle/>
          <a:p>
            <a:r>
              <a:rPr lang="en-US" dirty="0"/>
              <a:t>Advantages of an LLC</a:t>
            </a:r>
          </a:p>
          <a:p>
            <a:pPr lvl="1"/>
            <a:r>
              <a:rPr lang="en-US" dirty="0"/>
              <a:t>Limited Liability. Members are protected from personal liability for business decisions</a:t>
            </a:r>
          </a:p>
          <a:p>
            <a:pPr lvl="1"/>
            <a:r>
              <a:rPr lang="en-US" dirty="0"/>
              <a:t>Less Recordkeeping. Compared to an S-Corporation, there is less registration paperwork and there are smaller start-up costs.</a:t>
            </a:r>
          </a:p>
          <a:p>
            <a:pPr lvl="1"/>
            <a:r>
              <a:rPr lang="en-US" dirty="0"/>
              <a:t>Sharing of Profits. There are fewer restrictions on profit sharing within an LLC, as members distribute profits as they see fit. </a:t>
            </a:r>
          </a:p>
          <a:p>
            <a:r>
              <a:rPr lang="en-US" dirty="0"/>
              <a:t>Disadvantages of an LLC</a:t>
            </a:r>
          </a:p>
          <a:p>
            <a:pPr lvl="1"/>
            <a:r>
              <a:rPr lang="en-US" dirty="0"/>
              <a:t>Limited Life. In many states, when a member leaves an LLC, the business is dissolved and remaining members can decide if they want to start a new LLC. To avoid this, include provisions in your operating agreement to prolong the life of the LLC if a member decides to leave the business.</a:t>
            </a:r>
          </a:p>
          <a:p>
            <a:pPr lvl="1"/>
            <a:r>
              <a:rPr lang="en-US" dirty="0"/>
              <a:t>Self-Employment Taxes. Members of an LLC are considered self-employed. The entire net income of the LLC is subject to taxes.</a:t>
            </a:r>
          </a:p>
        </p:txBody>
      </p:sp>
    </p:spTree>
    <p:extLst>
      <p:ext uri="{BB962C8B-B14F-4D97-AF65-F5344CB8AC3E}">
        <p14:creationId xmlns:p14="http://schemas.microsoft.com/office/powerpoint/2010/main" val="466733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Partnership</a:t>
            </a:r>
          </a:p>
        </p:txBody>
      </p:sp>
      <p:sp>
        <p:nvSpPr>
          <p:cNvPr id="3" name="Content Placeholder 2"/>
          <p:cNvSpPr>
            <a:spLocks noGrp="1"/>
          </p:cNvSpPr>
          <p:nvPr>
            <p:ph idx="1"/>
          </p:nvPr>
        </p:nvSpPr>
        <p:spPr/>
        <p:txBody>
          <a:bodyPr>
            <a:normAutofit fontScale="92500" lnSpcReduction="20000"/>
          </a:bodyPr>
          <a:lstStyle/>
          <a:p>
            <a:r>
              <a:rPr lang="en-US" dirty="0"/>
              <a:t>Advantages of a Partnership</a:t>
            </a:r>
          </a:p>
          <a:p>
            <a:pPr lvl="1"/>
            <a:r>
              <a:rPr lang="en-US" dirty="0"/>
              <a:t>Easy and Inexpensive. The majority of time spent starting a partnership often focuses on developing the partnership agreement</a:t>
            </a:r>
          </a:p>
          <a:p>
            <a:pPr lvl="1"/>
            <a:r>
              <a:rPr lang="en-US" dirty="0"/>
              <a:t>Shared Financial Commitment. Partnerships have the advantage of pooling resources to obtain capital</a:t>
            </a:r>
          </a:p>
          <a:p>
            <a:r>
              <a:rPr lang="en-US" dirty="0"/>
              <a:t>Disadvantages of a Partnership         </a:t>
            </a:r>
          </a:p>
          <a:p>
            <a:pPr lvl="1"/>
            <a:r>
              <a:rPr lang="en-US" dirty="0"/>
              <a:t>Joint and Individual Liability. Similar to sole proprietorships, partnerships retain full, shared liability among the owners.</a:t>
            </a:r>
          </a:p>
          <a:p>
            <a:pPr lvl="1"/>
            <a:r>
              <a:rPr lang="en-US" dirty="0"/>
              <a:t>Disagreements Among Partners. With multiple partners, there are bound to be disagreements</a:t>
            </a:r>
          </a:p>
          <a:p>
            <a:pPr lvl="1"/>
            <a:r>
              <a:rPr lang="en-US" dirty="0"/>
              <a:t>Shared Profits. Because partnerships are jointly owned, each partner must share the successes and profits of their business with the other partners</a:t>
            </a:r>
          </a:p>
        </p:txBody>
      </p:sp>
    </p:spTree>
    <p:extLst>
      <p:ext uri="{BB962C8B-B14F-4D97-AF65-F5344CB8AC3E}">
        <p14:creationId xmlns:p14="http://schemas.microsoft.com/office/powerpoint/2010/main" val="3992010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Documents you will need to begin operations</a:t>
            </a:r>
          </a:p>
        </p:txBody>
      </p:sp>
      <p:sp>
        <p:nvSpPr>
          <p:cNvPr id="3" name="Content Placeholder 2"/>
          <p:cNvSpPr>
            <a:spLocks noGrp="1"/>
          </p:cNvSpPr>
          <p:nvPr>
            <p:ph idx="1"/>
          </p:nvPr>
        </p:nvSpPr>
        <p:spPr/>
        <p:txBody>
          <a:bodyPr/>
          <a:lstStyle/>
          <a:p>
            <a:r>
              <a:rPr lang="en-US" dirty="0"/>
              <a:t>Articles of incorporation or partnership</a:t>
            </a:r>
          </a:p>
          <a:p>
            <a:r>
              <a:rPr lang="en-US" dirty="0"/>
              <a:t>Operating agreement</a:t>
            </a:r>
          </a:p>
          <a:p>
            <a:r>
              <a:rPr lang="en-US" dirty="0"/>
              <a:t>By laws</a:t>
            </a:r>
          </a:p>
          <a:p>
            <a:r>
              <a:rPr lang="en-US" dirty="0"/>
              <a:t>Board minutes</a:t>
            </a:r>
          </a:p>
          <a:p>
            <a:r>
              <a:rPr lang="en-US" dirty="0"/>
              <a:t>Corporate resolutions</a:t>
            </a:r>
          </a:p>
          <a:p>
            <a:pPr lvl="1"/>
            <a:r>
              <a:rPr lang="en-US" dirty="0"/>
              <a:t>To open accounts</a:t>
            </a:r>
          </a:p>
          <a:p>
            <a:pPr lvl="1"/>
            <a:r>
              <a:rPr lang="en-US" dirty="0"/>
              <a:t>To trade</a:t>
            </a:r>
          </a:p>
          <a:p>
            <a:pPr lvl="1"/>
            <a:r>
              <a:rPr lang="en-US" dirty="0"/>
              <a:t>To hire, if using an employee status</a:t>
            </a:r>
          </a:p>
        </p:txBody>
      </p:sp>
    </p:spTree>
    <p:extLst>
      <p:ext uri="{BB962C8B-B14F-4D97-AF65-F5344CB8AC3E}">
        <p14:creationId xmlns:p14="http://schemas.microsoft.com/office/powerpoint/2010/main" val="609567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Dedicated resources</a:t>
            </a:r>
          </a:p>
        </p:txBody>
      </p:sp>
      <p:sp>
        <p:nvSpPr>
          <p:cNvPr id="3" name="Content Placeholder 2"/>
          <p:cNvSpPr>
            <a:spLocks noGrp="1"/>
          </p:cNvSpPr>
          <p:nvPr>
            <p:ph idx="1"/>
          </p:nvPr>
        </p:nvSpPr>
        <p:spPr/>
        <p:txBody>
          <a:bodyPr>
            <a:normAutofit fontScale="92500" lnSpcReduction="10000"/>
          </a:bodyPr>
          <a:lstStyle/>
          <a:p>
            <a:r>
              <a:rPr lang="en-US" dirty="0"/>
              <a:t>All businesses require a contribution of time and money to succeed</a:t>
            </a:r>
          </a:p>
          <a:p>
            <a:r>
              <a:rPr lang="en-US" dirty="0"/>
              <a:t>Trading business should include dedicated time and money</a:t>
            </a:r>
          </a:p>
          <a:p>
            <a:pPr lvl="1"/>
            <a:r>
              <a:rPr lang="en-US" dirty="0"/>
              <a:t>Time should be recorded in some way to withstand potential questions</a:t>
            </a:r>
          </a:p>
          <a:p>
            <a:pPr lvl="1"/>
            <a:r>
              <a:rPr lang="en-US" dirty="0"/>
              <a:t>Money should be in dedicated accounts</a:t>
            </a:r>
          </a:p>
          <a:p>
            <a:r>
              <a:rPr lang="en-US" dirty="0"/>
              <a:t>There should be expenses associated with the business</a:t>
            </a:r>
          </a:p>
          <a:p>
            <a:pPr lvl="1"/>
            <a:r>
              <a:rPr lang="en-US" dirty="0"/>
              <a:t>It might be difficult to claim you run a business using only a free data site to trade</a:t>
            </a:r>
          </a:p>
          <a:p>
            <a:pPr lvl="1"/>
            <a:r>
              <a:rPr lang="en-US" dirty="0"/>
              <a:t>You will at least need the expense of a computer and office which can be at home</a:t>
            </a:r>
          </a:p>
        </p:txBody>
      </p:sp>
    </p:spTree>
    <p:extLst>
      <p:ext uri="{BB962C8B-B14F-4D97-AF65-F5344CB8AC3E}">
        <p14:creationId xmlns:p14="http://schemas.microsoft.com/office/powerpoint/2010/main" val="1040828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for success</a:t>
            </a:r>
          </a:p>
        </p:txBody>
      </p:sp>
      <p:sp>
        <p:nvSpPr>
          <p:cNvPr id="3" name="Content Placeholder 2"/>
          <p:cNvSpPr>
            <a:spLocks noGrp="1"/>
          </p:cNvSpPr>
          <p:nvPr>
            <p:ph idx="1"/>
          </p:nvPr>
        </p:nvSpPr>
        <p:spPr/>
        <p:txBody>
          <a:bodyPr/>
          <a:lstStyle/>
          <a:p>
            <a:r>
              <a:rPr lang="en-US" dirty="0"/>
              <a:t>Your trading plan</a:t>
            </a:r>
          </a:p>
          <a:p>
            <a:pPr lvl="1"/>
            <a:r>
              <a:rPr lang="en-US" dirty="0"/>
              <a:t>Trading plans define the strategies you will apply to  build wealth</a:t>
            </a:r>
          </a:p>
          <a:p>
            <a:r>
              <a:rPr lang="en-US" dirty="0"/>
              <a:t>Software/web sites and procedures to track markets</a:t>
            </a:r>
          </a:p>
          <a:p>
            <a:pPr lvl="1"/>
            <a:r>
              <a:rPr lang="en-US" dirty="0"/>
              <a:t>Even discretionary traders will need tools such as news services to identify opportunities and web sites to spot patterns</a:t>
            </a:r>
          </a:p>
          <a:p>
            <a:pPr lvl="1"/>
            <a:r>
              <a:rPr lang="en-US" dirty="0"/>
              <a:t>Procedures will be especially important for discretionary traders to document their business activity</a:t>
            </a:r>
          </a:p>
          <a:p>
            <a:endParaRPr lang="en-US" dirty="0"/>
          </a:p>
        </p:txBody>
      </p:sp>
    </p:spTree>
    <p:extLst>
      <p:ext uri="{BB962C8B-B14F-4D97-AF65-F5344CB8AC3E}">
        <p14:creationId xmlns:p14="http://schemas.microsoft.com/office/powerpoint/2010/main" val="3100212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considerations</a:t>
            </a:r>
          </a:p>
        </p:txBody>
      </p:sp>
      <p:sp>
        <p:nvSpPr>
          <p:cNvPr id="3" name="Content Placeholder 2"/>
          <p:cNvSpPr>
            <a:spLocks noGrp="1"/>
          </p:cNvSpPr>
          <p:nvPr>
            <p:ph idx="1"/>
          </p:nvPr>
        </p:nvSpPr>
        <p:spPr/>
        <p:txBody>
          <a:bodyPr/>
          <a:lstStyle/>
          <a:p>
            <a:r>
              <a:rPr lang="en-US" dirty="0"/>
              <a:t>A business entity with its own legal structure for trading could help protect wealth</a:t>
            </a:r>
          </a:p>
          <a:p>
            <a:pPr lvl="1"/>
            <a:r>
              <a:rPr lang="en-US" dirty="0"/>
              <a:t>Provides a corporate veil for asset protection in some cases</a:t>
            </a:r>
          </a:p>
          <a:p>
            <a:r>
              <a:rPr lang="en-US" dirty="0"/>
              <a:t>Legal entity has tax consequences</a:t>
            </a:r>
          </a:p>
          <a:p>
            <a:pPr lvl="1"/>
            <a:r>
              <a:rPr lang="en-US" dirty="0"/>
              <a:t>Different structures have different reporting requirements </a:t>
            </a:r>
          </a:p>
        </p:txBody>
      </p:sp>
    </p:spTree>
    <p:extLst>
      <p:ext uri="{BB962C8B-B14F-4D97-AF65-F5344CB8AC3E}">
        <p14:creationId xmlns:p14="http://schemas.microsoft.com/office/powerpoint/2010/main" val="138766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consequences</a:t>
            </a:r>
          </a:p>
        </p:txBody>
      </p:sp>
      <p:sp>
        <p:nvSpPr>
          <p:cNvPr id="3" name="Content Placeholder 2"/>
          <p:cNvSpPr>
            <a:spLocks noGrp="1"/>
          </p:cNvSpPr>
          <p:nvPr>
            <p:ph idx="1"/>
          </p:nvPr>
        </p:nvSpPr>
        <p:spPr/>
        <p:txBody>
          <a:bodyPr/>
          <a:lstStyle/>
          <a:p>
            <a:r>
              <a:rPr lang="en-US" dirty="0"/>
              <a:t>Individual traders can face significant tax bills since expenses are miscellaneous deductions and not fully deductible</a:t>
            </a:r>
          </a:p>
          <a:p>
            <a:r>
              <a:rPr lang="en-US" dirty="0"/>
              <a:t>Sole proprietorship can be used but may offer limited benefits</a:t>
            </a:r>
          </a:p>
          <a:p>
            <a:r>
              <a:rPr lang="en-US" dirty="0"/>
              <a:t>Partnership or corporation can provide more benefits</a:t>
            </a:r>
          </a:p>
          <a:p>
            <a:pPr lvl="1"/>
            <a:r>
              <a:rPr lang="en-US" dirty="0"/>
              <a:t>Possibly full deductibility of expenses</a:t>
            </a:r>
          </a:p>
          <a:p>
            <a:pPr lvl="1"/>
            <a:r>
              <a:rPr lang="en-US" dirty="0"/>
              <a:t>Ability to pay salaries to yourself and others to fund retirement plans or college expenses</a:t>
            </a:r>
          </a:p>
        </p:txBody>
      </p:sp>
    </p:spTree>
    <p:extLst>
      <p:ext uri="{BB962C8B-B14F-4D97-AF65-F5344CB8AC3E}">
        <p14:creationId xmlns:p14="http://schemas.microsoft.com/office/powerpoint/2010/main" val="3073922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Bottom line</a:t>
            </a:r>
          </a:p>
        </p:txBody>
      </p:sp>
      <p:sp>
        <p:nvSpPr>
          <p:cNvPr id="3" name="Content Placeholder 2"/>
          <p:cNvSpPr>
            <a:spLocks noGrp="1"/>
          </p:cNvSpPr>
          <p:nvPr>
            <p:ph idx="1"/>
          </p:nvPr>
        </p:nvSpPr>
        <p:spPr/>
        <p:txBody>
          <a:bodyPr>
            <a:normAutofit/>
          </a:bodyPr>
          <a:lstStyle/>
          <a:p>
            <a:r>
              <a:rPr lang="en-US" dirty="0"/>
              <a:t>Successful traders do more than trade</a:t>
            </a:r>
          </a:p>
          <a:p>
            <a:pPr lvl="1"/>
            <a:r>
              <a:rPr lang="en-US" dirty="0"/>
              <a:t>Often have corporations or partnerships to shield assets and reduce tax liability</a:t>
            </a:r>
          </a:p>
          <a:p>
            <a:r>
              <a:rPr lang="en-US" dirty="0"/>
              <a:t>More paperwork is required for a corporation or partnership</a:t>
            </a:r>
          </a:p>
          <a:p>
            <a:pPr lvl="1"/>
            <a:r>
              <a:rPr lang="en-US" dirty="0"/>
              <a:t>Benefits often outweigh the burden of paperwork</a:t>
            </a:r>
          </a:p>
          <a:p>
            <a:pPr lvl="1"/>
            <a:endParaRPr lang="en-US" dirty="0"/>
          </a:p>
        </p:txBody>
      </p:sp>
    </p:spTree>
    <p:extLst>
      <p:ext uri="{BB962C8B-B14F-4D97-AF65-F5344CB8AC3E}">
        <p14:creationId xmlns:p14="http://schemas.microsoft.com/office/powerpoint/2010/main" val="4228894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next?</a:t>
            </a:r>
          </a:p>
        </p:txBody>
      </p:sp>
      <p:sp>
        <p:nvSpPr>
          <p:cNvPr id="3" name="Content Placeholder 2"/>
          <p:cNvSpPr>
            <a:spLocks noGrp="1"/>
          </p:cNvSpPr>
          <p:nvPr>
            <p:ph idx="1"/>
          </p:nvPr>
        </p:nvSpPr>
        <p:spPr/>
        <p:txBody>
          <a:bodyPr/>
          <a:lstStyle/>
          <a:p>
            <a:r>
              <a:rPr lang="en-US" dirty="0"/>
              <a:t>Create your business plan</a:t>
            </a:r>
          </a:p>
          <a:p>
            <a:pPr marL="457200" lvl="1" indent="0">
              <a:buNone/>
            </a:pPr>
            <a:endParaRPr lang="en-US" dirty="0"/>
          </a:p>
        </p:txBody>
      </p:sp>
    </p:spTree>
    <p:extLst>
      <p:ext uri="{BB962C8B-B14F-4D97-AF65-F5344CB8AC3E}">
        <p14:creationId xmlns:p14="http://schemas.microsoft.com/office/powerpoint/2010/main" val="427864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overview</a:t>
            </a:r>
          </a:p>
        </p:txBody>
      </p:sp>
      <p:sp>
        <p:nvSpPr>
          <p:cNvPr id="3" name="Content Placeholder 2"/>
          <p:cNvSpPr>
            <a:spLocks noGrp="1"/>
          </p:cNvSpPr>
          <p:nvPr>
            <p:ph idx="1"/>
          </p:nvPr>
        </p:nvSpPr>
        <p:spPr/>
        <p:txBody>
          <a:bodyPr>
            <a:normAutofit/>
          </a:bodyPr>
          <a:lstStyle/>
          <a:p>
            <a:r>
              <a:rPr lang="en-US" dirty="0"/>
              <a:t>Trading can be a hobby or a business. The most successful traders tend to treat trading as a business</a:t>
            </a:r>
          </a:p>
          <a:p>
            <a:endParaRPr lang="en-US" dirty="0"/>
          </a:p>
          <a:p>
            <a:endParaRPr lang="en-US" dirty="0"/>
          </a:p>
          <a:p>
            <a:r>
              <a:rPr lang="en-US" dirty="0"/>
              <a:t>In this course, we will present strategies that have been employed by actual traders. We will show an example using real numbers of how taxes could be reduced from more than $17,947 to $4,317</a:t>
            </a:r>
          </a:p>
          <a:p>
            <a:pPr lvl="1"/>
            <a:r>
              <a:rPr lang="en-US" dirty="0"/>
              <a:t>A 76% reduction and savings of $13,630</a:t>
            </a:r>
          </a:p>
        </p:txBody>
      </p:sp>
    </p:spTree>
    <p:extLst>
      <p:ext uri="{BB962C8B-B14F-4D97-AF65-F5344CB8AC3E}">
        <p14:creationId xmlns:p14="http://schemas.microsoft.com/office/powerpoint/2010/main" val="4010795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Trading as a Business</a:t>
            </a:r>
          </a:p>
        </p:txBody>
      </p:sp>
      <p:sp>
        <p:nvSpPr>
          <p:cNvPr id="3" name="Content Placeholder 2"/>
          <p:cNvSpPr>
            <a:spLocks noGrp="1"/>
          </p:cNvSpPr>
          <p:nvPr>
            <p:ph idx="1"/>
          </p:nvPr>
        </p:nvSpPr>
        <p:spPr/>
        <p:txBody>
          <a:bodyPr/>
          <a:lstStyle/>
          <a:p>
            <a:r>
              <a:rPr lang="en-US" dirty="0"/>
              <a:t>What you’ll need</a:t>
            </a:r>
          </a:p>
          <a:p>
            <a:pPr lvl="1"/>
            <a:r>
              <a:rPr lang="en-US" dirty="0"/>
              <a:t>Business plan</a:t>
            </a:r>
          </a:p>
          <a:p>
            <a:pPr lvl="1"/>
            <a:r>
              <a:rPr lang="en-US" dirty="0"/>
              <a:t>Business structure</a:t>
            </a:r>
          </a:p>
          <a:p>
            <a:pPr lvl="1"/>
            <a:r>
              <a:rPr lang="en-US" dirty="0"/>
              <a:t>Dedicated resources (time and money)</a:t>
            </a:r>
          </a:p>
          <a:p>
            <a:pPr lvl="1"/>
            <a:r>
              <a:rPr lang="en-US" dirty="0"/>
              <a:t>Tools to help you succeed</a:t>
            </a:r>
          </a:p>
          <a:p>
            <a:pPr lvl="1"/>
            <a:endParaRPr lang="en-US" dirty="0"/>
          </a:p>
          <a:p>
            <a:r>
              <a:rPr lang="en-US" dirty="0"/>
              <a:t>Important factors to consider</a:t>
            </a:r>
          </a:p>
          <a:p>
            <a:pPr lvl="1"/>
            <a:r>
              <a:rPr lang="en-US" dirty="0"/>
              <a:t>Legal considerations</a:t>
            </a:r>
          </a:p>
          <a:p>
            <a:pPr lvl="1"/>
            <a:r>
              <a:rPr lang="en-US" dirty="0"/>
              <a:t>Tax consequences of all actions</a:t>
            </a:r>
          </a:p>
        </p:txBody>
      </p:sp>
    </p:spTree>
    <p:extLst>
      <p:ext uri="{BB962C8B-B14F-4D97-AF65-F5344CB8AC3E}">
        <p14:creationId xmlns:p14="http://schemas.microsoft.com/office/powerpoint/2010/main" val="3312073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plan</a:t>
            </a:r>
          </a:p>
        </p:txBody>
      </p:sp>
      <p:sp>
        <p:nvSpPr>
          <p:cNvPr id="3" name="Content Placeholder 2"/>
          <p:cNvSpPr>
            <a:spLocks noGrp="1"/>
          </p:cNvSpPr>
          <p:nvPr>
            <p:ph idx="1"/>
          </p:nvPr>
        </p:nvSpPr>
        <p:spPr/>
        <p:txBody>
          <a:bodyPr/>
          <a:lstStyle/>
          <a:p>
            <a:r>
              <a:rPr lang="en-US" dirty="0"/>
              <a:t>Trading should be thought of as any other business </a:t>
            </a:r>
          </a:p>
          <a:p>
            <a:r>
              <a:rPr lang="en-US" dirty="0"/>
              <a:t>Plans should include quantified goals with deadlines</a:t>
            </a:r>
          </a:p>
          <a:p>
            <a:r>
              <a:rPr lang="en-US" dirty="0"/>
              <a:t>Your business plan is not the same as your trading plan</a:t>
            </a:r>
          </a:p>
          <a:p>
            <a:pPr lvl="1"/>
            <a:r>
              <a:rPr lang="en-US" dirty="0"/>
              <a:t>Your trading plan is a part of the business plan </a:t>
            </a:r>
          </a:p>
        </p:txBody>
      </p:sp>
    </p:spTree>
    <p:extLst>
      <p:ext uri="{BB962C8B-B14F-4D97-AF65-F5344CB8AC3E}">
        <p14:creationId xmlns:p14="http://schemas.microsoft.com/office/powerpoint/2010/main" val="3645717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structure</a:t>
            </a:r>
          </a:p>
        </p:txBody>
      </p:sp>
      <p:sp>
        <p:nvSpPr>
          <p:cNvPr id="3" name="Content Placeholder 2"/>
          <p:cNvSpPr>
            <a:spLocks noGrp="1"/>
          </p:cNvSpPr>
          <p:nvPr>
            <p:ph idx="1"/>
          </p:nvPr>
        </p:nvSpPr>
        <p:spPr/>
        <p:txBody>
          <a:bodyPr/>
          <a:lstStyle/>
          <a:p>
            <a:r>
              <a:rPr lang="en-US" dirty="0"/>
              <a:t>Individual trader has the least tax benefits</a:t>
            </a:r>
          </a:p>
          <a:p>
            <a:r>
              <a:rPr lang="en-US" dirty="0"/>
              <a:t>Achieving trader status with the IRS has many benefits but requires trading to be your full-time job</a:t>
            </a:r>
          </a:p>
          <a:p>
            <a:r>
              <a:rPr lang="en-US" dirty="0"/>
              <a:t>An alternative to trader status is a business entity</a:t>
            </a:r>
          </a:p>
          <a:p>
            <a:pPr lvl="1"/>
            <a:r>
              <a:rPr lang="en-US" dirty="0"/>
              <a:t>Could be sole proprietorship, corporation or partnership</a:t>
            </a:r>
          </a:p>
          <a:p>
            <a:pPr lvl="2"/>
            <a:r>
              <a:rPr lang="en-US" dirty="0"/>
              <a:t>Corporations can be C-</a:t>
            </a:r>
            <a:r>
              <a:rPr lang="en-US" dirty="0" err="1"/>
              <a:t>corp</a:t>
            </a:r>
            <a:r>
              <a:rPr lang="en-US" dirty="0"/>
              <a:t>, S-</a:t>
            </a:r>
            <a:r>
              <a:rPr lang="en-US" dirty="0" err="1"/>
              <a:t>corp</a:t>
            </a:r>
            <a:r>
              <a:rPr lang="en-US" dirty="0"/>
              <a:t> or LLC</a:t>
            </a:r>
          </a:p>
          <a:p>
            <a:pPr lvl="1"/>
            <a:r>
              <a:rPr lang="en-US" dirty="0"/>
              <a:t>Should meet you goals</a:t>
            </a:r>
          </a:p>
        </p:txBody>
      </p:sp>
    </p:spTree>
    <p:extLst>
      <p:ext uri="{BB962C8B-B14F-4D97-AF65-F5344CB8AC3E}">
        <p14:creationId xmlns:p14="http://schemas.microsoft.com/office/powerpoint/2010/main" val="398040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Different types of structures</a:t>
            </a:r>
          </a:p>
        </p:txBody>
      </p:sp>
      <p:sp>
        <p:nvSpPr>
          <p:cNvPr id="3" name="Content Placeholder 2"/>
          <p:cNvSpPr>
            <a:spLocks noGrp="1"/>
          </p:cNvSpPr>
          <p:nvPr>
            <p:ph idx="1"/>
          </p:nvPr>
        </p:nvSpPr>
        <p:spPr/>
        <p:txBody>
          <a:bodyPr>
            <a:noAutofit/>
          </a:bodyPr>
          <a:lstStyle/>
          <a:p>
            <a:r>
              <a:rPr lang="en-US" sz="2000" dirty="0"/>
              <a:t>There is no one right answer for everyone. The right answer for you depends on your circumstances</a:t>
            </a:r>
          </a:p>
          <a:p>
            <a:endParaRPr lang="en-US" sz="2000" dirty="0"/>
          </a:p>
          <a:p>
            <a:r>
              <a:rPr lang="en-US" sz="2000" dirty="0"/>
              <a:t>In general, a C-</a:t>
            </a:r>
            <a:r>
              <a:rPr lang="en-US" sz="2000" dirty="0" err="1"/>
              <a:t>corp</a:t>
            </a:r>
            <a:r>
              <a:rPr lang="en-US" sz="2000" dirty="0"/>
              <a:t> is taxed twice</a:t>
            </a:r>
          </a:p>
          <a:p>
            <a:r>
              <a:rPr lang="en-US" sz="2000" dirty="0"/>
              <a:t>In general, an S-</a:t>
            </a:r>
            <a:r>
              <a:rPr lang="en-US" sz="2000" dirty="0" err="1"/>
              <a:t>corp</a:t>
            </a:r>
            <a:r>
              <a:rPr lang="en-US" sz="2000" dirty="0"/>
              <a:t> offers benefits of C-</a:t>
            </a:r>
            <a:r>
              <a:rPr lang="en-US" sz="2000" dirty="0" err="1"/>
              <a:t>corp</a:t>
            </a:r>
            <a:r>
              <a:rPr lang="en-US" sz="2000" dirty="0"/>
              <a:t> but is taxed once at the individual level</a:t>
            </a:r>
          </a:p>
          <a:p>
            <a:r>
              <a:rPr lang="en-US" sz="2000" dirty="0"/>
              <a:t>An LLC is recognized by some states but IRS considers it a corporation for tax purposes and is treated as an S-</a:t>
            </a:r>
            <a:r>
              <a:rPr lang="en-US" sz="2000" dirty="0" err="1"/>
              <a:t>corp</a:t>
            </a:r>
            <a:r>
              <a:rPr lang="en-US" sz="2000" dirty="0"/>
              <a:t> or C-corp. However, an LLC's distribution of profits is subject to self employment tax, whereas an S-</a:t>
            </a:r>
            <a:r>
              <a:rPr lang="en-US" sz="2000" dirty="0" err="1"/>
              <a:t>corp's</a:t>
            </a:r>
            <a:r>
              <a:rPr lang="en-US" sz="2000" dirty="0"/>
              <a:t> dividends are not</a:t>
            </a:r>
          </a:p>
          <a:p>
            <a:r>
              <a:rPr lang="en-US" sz="2000" dirty="0"/>
              <a:t>A partnership is taxed once but requires two tax filings (partnership and individual)</a:t>
            </a:r>
          </a:p>
          <a:p>
            <a:r>
              <a:rPr lang="en-US" sz="2000" dirty="0"/>
              <a:t>A sole proprietorship could be difficult to justify for tax purposes</a:t>
            </a:r>
          </a:p>
        </p:txBody>
      </p:sp>
    </p:spTree>
    <p:extLst>
      <p:ext uri="{BB962C8B-B14F-4D97-AF65-F5344CB8AC3E}">
        <p14:creationId xmlns:p14="http://schemas.microsoft.com/office/powerpoint/2010/main" val="4117915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Corporate requirements</a:t>
            </a:r>
          </a:p>
        </p:txBody>
      </p:sp>
      <p:sp>
        <p:nvSpPr>
          <p:cNvPr id="3" name="Content Placeholder 2"/>
          <p:cNvSpPr>
            <a:spLocks noGrp="1"/>
          </p:cNvSpPr>
          <p:nvPr>
            <p:ph idx="1"/>
          </p:nvPr>
        </p:nvSpPr>
        <p:spPr/>
        <p:txBody>
          <a:bodyPr>
            <a:normAutofit/>
          </a:bodyPr>
          <a:lstStyle/>
          <a:p>
            <a:r>
              <a:rPr lang="en-US" dirty="0"/>
              <a:t>A corporation will need officers and a Board of Directors</a:t>
            </a:r>
          </a:p>
          <a:p>
            <a:r>
              <a:rPr lang="en-US" dirty="0"/>
              <a:t>Most states allow one person to fill all corporate roles</a:t>
            </a:r>
          </a:p>
          <a:p>
            <a:r>
              <a:rPr lang="en-US" dirty="0"/>
              <a:t>Shareholders can be added at any time</a:t>
            </a:r>
          </a:p>
        </p:txBody>
      </p:sp>
    </p:spTree>
    <p:extLst>
      <p:ext uri="{BB962C8B-B14F-4D97-AF65-F5344CB8AC3E}">
        <p14:creationId xmlns:p14="http://schemas.microsoft.com/office/powerpoint/2010/main" val="2980084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 form a Corporation, LLC or Partnership</a:t>
            </a:r>
          </a:p>
        </p:txBody>
      </p:sp>
      <p:sp>
        <p:nvSpPr>
          <p:cNvPr id="3" name="Content Placeholder 2"/>
          <p:cNvSpPr>
            <a:spLocks noGrp="1"/>
          </p:cNvSpPr>
          <p:nvPr>
            <p:ph idx="1"/>
          </p:nvPr>
        </p:nvSpPr>
        <p:spPr/>
        <p:txBody>
          <a:bodyPr>
            <a:normAutofit/>
          </a:bodyPr>
          <a:lstStyle/>
          <a:p>
            <a:r>
              <a:rPr lang="en-US" dirty="0"/>
              <a:t>Articles of Organization </a:t>
            </a:r>
          </a:p>
          <a:p>
            <a:r>
              <a:rPr lang="en-US" dirty="0"/>
              <a:t>Operating Agreement</a:t>
            </a:r>
          </a:p>
          <a:p>
            <a:pPr lvl="1"/>
            <a:r>
              <a:rPr lang="en-US" dirty="0"/>
              <a:t>Although not required in some states, an operating agreement defines how key business decisions are made (especially if there is more than one member), as well as each member’s duties, powers, and responsibilities.</a:t>
            </a:r>
          </a:p>
          <a:p>
            <a:pPr lvl="1"/>
            <a:r>
              <a:rPr lang="en-US" dirty="0"/>
              <a:t>It also outlines how profits and losses will be distributed, how and when meetings will take place, and defines succession planning</a:t>
            </a:r>
          </a:p>
          <a:p>
            <a:pPr lvl="1"/>
            <a:r>
              <a:rPr lang="en-US" dirty="0"/>
              <a:t>Once the members sign the document, it is an official contract</a:t>
            </a:r>
          </a:p>
          <a:p>
            <a:endParaRPr lang="en-US" dirty="0"/>
          </a:p>
        </p:txBody>
      </p:sp>
    </p:spTree>
    <p:extLst>
      <p:ext uri="{BB962C8B-B14F-4D97-AF65-F5344CB8AC3E}">
        <p14:creationId xmlns:p14="http://schemas.microsoft.com/office/powerpoint/2010/main" val="315805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Corp</a:t>
            </a:r>
          </a:p>
        </p:txBody>
      </p:sp>
      <p:sp>
        <p:nvSpPr>
          <p:cNvPr id="3" name="Content Placeholder 2"/>
          <p:cNvSpPr>
            <a:spLocks noGrp="1"/>
          </p:cNvSpPr>
          <p:nvPr>
            <p:ph idx="1"/>
          </p:nvPr>
        </p:nvSpPr>
        <p:spPr/>
        <p:txBody>
          <a:bodyPr>
            <a:normAutofit fontScale="70000" lnSpcReduction="20000"/>
          </a:bodyPr>
          <a:lstStyle/>
          <a:p>
            <a:r>
              <a:rPr lang="en-US" dirty="0"/>
              <a:t>Advantages of an S Corporation</a:t>
            </a:r>
          </a:p>
          <a:p>
            <a:pPr lvl="1"/>
            <a:r>
              <a:rPr lang="en-US" dirty="0"/>
              <a:t>Tax Savings. According to the SBA, “One of the best features of the S Corp is the tax savings for you and your business. While members of an LLC are subject to employment tax on the entire net income of the business, only the wages of the S-Corp shareholder who is an employee are subject to employment tax. The remaining income is paid to the owner as a "distribution," which is taxed at a lower rate, if at all.</a:t>
            </a:r>
          </a:p>
          <a:p>
            <a:pPr lvl="1"/>
            <a:r>
              <a:rPr lang="en-US" dirty="0"/>
              <a:t>Business expenses can be deducted as expenses</a:t>
            </a:r>
          </a:p>
          <a:p>
            <a:pPr lvl="1"/>
            <a:r>
              <a:rPr lang="en-US" dirty="0"/>
              <a:t>Independent Life. An S-</a:t>
            </a:r>
            <a:r>
              <a:rPr lang="en-US" dirty="0" err="1"/>
              <a:t>corp</a:t>
            </a:r>
            <a:r>
              <a:rPr lang="en-US" dirty="0"/>
              <a:t> designation also allows a business to have an independent life, separate from its shareholders. </a:t>
            </a:r>
          </a:p>
          <a:p>
            <a:r>
              <a:rPr lang="en-US" dirty="0"/>
              <a:t>Disadvantages of an S Corporation</a:t>
            </a:r>
          </a:p>
          <a:p>
            <a:pPr lvl="1"/>
            <a:r>
              <a:rPr lang="en-US" dirty="0"/>
              <a:t>Stricter Operational Processes. As a separate structure, S-corps require scheduled director and shareholder meetings, minutes from those meetings, adoption and updates to by-laws, stock transfers and records maintenance.</a:t>
            </a:r>
          </a:p>
          <a:p>
            <a:pPr lvl="1"/>
            <a:r>
              <a:rPr lang="en-US" dirty="0"/>
              <a:t>Shareholder Compensation Requirements. The SBA says “A shareholder must receive reasonable compensation. The IRS takes notice of shareholder red flags like low salary/high distribution combinations, and may reclassify your distributions as wages. You could pay a higher employment tax because of an audit with these results.”</a:t>
            </a:r>
          </a:p>
        </p:txBody>
      </p:sp>
    </p:spTree>
    <p:extLst>
      <p:ext uri="{BB962C8B-B14F-4D97-AF65-F5344CB8AC3E}">
        <p14:creationId xmlns:p14="http://schemas.microsoft.com/office/powerpoint/2010/main" val="10763289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5010</TotalTime>
  <Words>1033</Words>
  <Application>Microsoft Office PowerPoint</Application>
  <PresentationFormat>On-screen Show (4:3)</PresentationFormat>
  <Paragraphs>112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Module 1:  Trading as a Business: Tax and Legal Secrets of Successful Traders</vt:lpstr>
      <vt:lpstr>Module overview</vt:lpstr>
      <vt:lpstr>Trading as a Business</vt:lpstr>
      <vt:lpstr>Business plan</vt:lpstr>
      <vt:lpstr>Business structure</vt:lpstr>
      <vt:lpstr>Different types of structures</vt:lpstr>
      <vt:lpstr>Corporate requirements</vt:lpstr>
      <vt:lpstr>To form a Corporation, LLC or Partnership</vt:lpstr>
      <vt:lpstr>S Corp</vt:lpstr>
      <vt:lpstr>LLC</vt:lpstr>
      <vt:lpstr>Partnership</vt:lpstr>
      <vt:lpstr>Documents you will need to begin operations</vt:lpstr>
      <vt:lpstr>Dedicated resources</vt:lpstr>
      <vt:lpstr>Tools for success</vt:lpstr>
      <vt:lpstr>Legal considerations</vt:lpstr>
      <vt:lpstr>Tax consequences</vt:lpstr>
      <vt:lpstr>Bottom line</vt:lpstr>
      <vt:lpstr>What’s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Introduction to Options</dc:title>
  <dc:creator>mike carr</dc:creator>
  <cp:lastModifiedBy>mike carr</cp:lastModifiedBy>
  <cp:revision>73</cp:revision>
  <dcterms:created xsi:type="dcterms:W3CDTF">2016-04-11T16:27:38Z</dcterms:created>
  <dcterms:modified xsi:type="dcterms:W3CDTF">2016-06-05T14:11:02Z</dcterms:modified>
</cp:coreProperties>
</file>