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331" r:id="rId4"/>
    <p:sldId id="348" r:id="rId5"/>
    <p:sldId id="339" r:id="rId6"/>
    <p:sldId id="333" r:id="rId7"/>
    <p:sldId id="334" r:id="rId8"/>
    <p:sldId id="335" r:id="rId9"/>
    <p:sldId id="336" r:id="rId10"/>
    <p:sldId id="341" r:id="rId11"/>
    <p:sldId id="342" r:id="rId12"/>
    <p:sldId id="346" r:id="rId13"/>
    <p:sldId id="343" r:id="rId14"/>
    <p:sldId id="344" r:id="rId15"/>
    <p:sldId id="345" r:id="rId16"/>
    <p:sldId id="347" r:id="rId17"/>
    <p:sldId id="337" r:id="rId18"/>
    <p:sldId id="338" r:id="rId19"/>
    <p:sldId id="349" r:id="rId20"/>
    <p:sldId id="350" r:id="rId21"/>
    <p:sldId id="322" r:id="rId22"/>
    <p:sldId id="301"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1350" y="72"/>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A877572-74D5-4AA6-BCA9-8582270D4AE3}" type="datetimeFigureOut">
              <a:rPr lang="en-US" smtClean="0"/>
              <a:t>6/5/2016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7D120A-9045-405B-A9E9-FDC5B7497E59}" type="slidenum">
              <a:rPr lang="en-US" smtClean="0"/>
              <a:t>‹#›</a:t>
            </a:fld>
            <a:endParaRPr lang="en-US"/>
          </a:p>
        </p:txBody>
      </p:sp>
    </p:spTree>
    <p:extLst>
      <p:ext uri="{BB962C8B-B14F-4D97-AF65-F5344CB8AC3E}">
        <p14:creationId xmlns:p14="http://schemas.microsoft.com/office/powerpoint/2010/main" val="1698386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877572-74D5-4AA6-BCA9-8582270D4AE3}" type="datetimeFigureOut">
              <a:rPr lang="en-US" smtClean="0"/>
              <a:t>6/5/2016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7D120A-9045-405B-A9E9-FDC5B7497E59}" type="slidenum">
              <a:rPr lang="en-US" smtClean="0"/>
              <a:t>‹#›</a:t>
            </a:fld>
            <a:endParaRPr lang="en-US"/>
          </a:p>
        </p:txBody>
      </p:sp>
    </p:spTree>
    <p:extLst>
      <p:ext uri="{BB962C8B-B14F-4D97-AF65-F5344CB8AC3E}">
        <p14:creationId xmlns:p14="http://schemas.microsoft.com/office/powerpoint/2010/main" val="2293486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877572-74D5-4AA6-BCA9-8582270D4AE3}" type="datetimeFigureOut">
              <a:rPr lang="en-US" smtClean="0"/>
              <a:t>6/5/2016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7D120A-9045-405B-A9E9-FDC5B7497E59}" type="slidenum">
              <a:rPr lang="en-US" smtClean="0"/>
              <a:t>‹#›</a:t>
            </a:fld>
            <a:endParaRPr lang="en-US"/>
          </a:p>
        </p:txBody>
      </p:sp>
    </p:spTree>
    <p:extLst>
      <p:ext uri="{BB962C8B-B14F-4D97-AF65-F5344CB8AC3E}">
        <p14:creationId xmlns:p14="http://schemas.microsoft.com/office/powerpoint/2010/main" val="235682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836023"/>
            <a:ext cx="7886700" cy="854666"/>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3pPr>
              <a:defRPr sz="2400"/>
            </a:lvl3pPr>
            <a:lvl4pPr>
              <a:defRPr sz="2400"/>
            </a:lvl4pPr>
            <a:lvl5pPr>
              <a:defRPr sz="24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EA877572-74D5-4AA6-BCA9-8582270D4AE3}" type="datetimeFigureOut">
              <a:rPr lang="en-US" smtClean="0"/>
              <a:t>6/5/2016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7D120A-9045-405B-A9E9-FDC5B7497E59}" type="slidenum">
              <a:rPr lang="en-US" smtClean="0"/>
              <a:t>‹#›</a:t>
            </a:fld>
            <a:endParaRPr lang="en-US"/>
          </a:p>
        </p:txBody>
      </p:sp>
    </p:spTree>
    <p:extLst>
      <p:ext uri="{BB962C8B-B14F-4D97-AF65-F5344CB8AC3E}">
        <p14:creationId xmlns:p14="http://schemas.microsoft.com/office/powerpoint/2010/main" val="2255668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A877572-74D5-4AA6-BCA9-8582270D4AE3}" type="datetimeFigureOut">
              <a:rPr lang="en-US" smtClean="0"/>
              <a:t>6/5/2016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7D120A-9045-405B-A9E9-FDC5B7497E59}" type="slidenum">
              <a:rPr lang="en-US" smtClean="0"/>
              <a:t>‹#›</a:t>
            </a:fld>
            <a:endParaRPr lang="en-US"/>
          </a:p>
        </p:txBody>
      </p:sp>
    </p:spTree>
    <p:extLst>
      <p:ext uri="{BB962C8B-B14F-4D97-AF65-F5344CB8AC3E}">
        <p14:creationId xmlns:p14="http://schemas.microsoft.com/office/powerpoint/2010/main" val="3347403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A877572-74D5-4AA6-BCA9-8582270D4AE3}" type="datetimeFigureOut">
              <a:rPr lang="en-US" smtClean="0"/>
              <a:t>6/5/2016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7D120A-9045-405B-A9E9-FDC5B7497E59}" type="slidenum">
              <a:rPr lang="en-US" smtClean="0"/>
              <a:t>‹#›</a:t>
            </a:fld>
            <a:endParaRPr lang="en-US"/>
          </a:p>
        </p:txBody>
      </p:sp>
    </p:spTree>
    <p:extLst>
      <p:ext uri="{BB962C8B-B14F-4D97-AF65-F5344CB8AC3E}">
        <p14:creationId xmlns:p14="http://schemas.microsoft.com/office/powerpoint/2010/main" val="725740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A877572-74D5-4AA6-BCA9-8582270D4AE3}" type="datetimeFigureOut">
              <a:rPr lang="en-US" smtClean="0"/>
              <a:t>6/5/2016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7D120A-9045-405B-A9E9-FDC5B7497E59}" type="slidenum">
              <a:rPr lang="en-US" smtClean="0"/>
              <a:t>‹#›</a:t>
            </a:fld>
            <a:endParaRPr lang="en-US"/>
          </a:p>
        </p:txBody>
      </p:sp>
    </p:spTree>
    <p:extLst>
      <p:ext uri="{BB962C8B-B14F-4D97-AF65-F5344CB8AC3E}">
        <p14:creationId xmlns:p14="http://schemas.microsoft.com/office/powerpoint/2010/main" val="4047543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A877572-74D5-4AA6-BCA9-8582270D4AE3}" type="datetimeFigureOut">
              <a:rPr lang="en-US" smtClean="0"/>
              <a:t>6/5/2016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7D120A-9045-405B-A9E9-FDC5B7497E59}" type="slidenum">
              <a:rPr lang="en-US" smtClean="0"/>
              <a:t>‹#›</a:t>
            </a:fld>
            <a:endParaRPr lang="en-US"/>
          </a:p>
        </p:txBody>
      </p:sp>
    </p:spTree>
    <p:extLst>
      <p:ext uri="{BB962C8B-B14F-4D97-AF65-F5344CB8AC3E}">
        <p14:creationId xmlns:p14="http://schemas.microsoft.com/office/powerpoint/2010/main" val="3813464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877572-74D5-4AA6-BCA9-8582270D4AE3}" type="datetimeFigureOut">
              <a:rPr lang="en-US" smtClean="0"/>
              <a:t>6/5/2016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7D120A-9045-405B-A9E9-FDC5B7497E59}" type="slidenum">
              <a:rPr lang="en-US" smtClean="0"/>
              <a:t>‹#›</a:t>
            </a:fld>
            <a:endParaRPr lang="en-US"/>
          </a:p>
        </p:txBody>
      </p:sp>
    </p:spTree>
    <p:extLst>
      <p:ext uri="{BB962C8B-B14F-4D97-AF65-F5344CB8AC3E}">
        <p14:creationId xmlns:p14="http://schemas.microsoft.com/office/powerpoint/2010/main" val="2370224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A877572-74D5-4AA6-BCA9-8582270D4AE3}" type="datetimeFigureOut">
              <a:rPr lang="en-US" smtClean="0"/>
              <a:t>6/5/2016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7D120A-9045-405B-A9E9-FDC5B7497E59}" type="slidenum">
              <a:rPr lang="en-US" smtClean="0"/>
              <a:t>‹#›</a:t>
            </a:fld>
            <a:endParaRPr lang="en-US"/>
          </a:p>
        </p:txBody>
      </p:sp>
    </p:spTree>
    <p:extLst>
      <p:ext uri="{BB962C8B-B14F-4D97-AF65-F5344CB8AC3E}">
        <p14:creationId xmlns:p14="http://schemas.microsoft.com/office/powerpoint/2010/main" val="1753573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A877572-74D5-4AA6-BCA9-8582270D4AE3}" type="datetimeFigureOut">
              <a:rPr lang="en-US" smtClean="0"/>
              <a:t>6/5/2016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7D120A-9045-405B-A9E9-FDC5B7497E59}" type="slidenum">
              <a:rPr lang="en-US" smtClean="0"/>
              <a:t>‹#›</a:t>
            </a:fld>
            <a:endParaRPr lang="en-US"/>
          </a:p>
        </p:txBody>
      </p:sp>
    </p:spTree>
    <p:extLst>
      <p:ext uri="{BB962C8B-B14F-4D97-AF65-F5344CB8AC3E}">
        <p14:creationId xmlns:p14="http://schemas.microsoft.com/office/powerpoint/2010/main" val="23004805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7D120A-9045-405B-A9E9-FDC5B7497E59}" type="slidenum">
              <a:rPr lang="en-US" smtClean="0"/>
              <a:t>‹#›</a:t>
            </a:fld>
            <a:endParaRPr lang="en-US"/>
          </a:p>
        </p:txBody>
      </p:sp>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33350" y="185738"/>
            <a:ext cx="1524000" cy="560832"/>
          </a:xfrm>
          <a:prstGeom prst="rect">
            <a:avLst/>
          </a:prstGeom>
        </p:spPr>
      </p:pic>
    </p:spTree>
    <p:extLst>
      <p:ext uri="{BB962C8B-B14F-4D97-AF65-F5344CB8AC3E}">
        <p14:creationId xmlns:p14="http://schemas.microsoft.com/office/powerpoint/2010/main" val="9055068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7565" y="1122363"/>
            <a:ext cx="8587409" cy="2387600"/>
          </a:xfrm>
        </p:spPr>
        <p:txBody>
          <a:bodyPr>
            <a:normAutofit fontScale="90000"/>
          </a:bodyPr>
          <a:lstStyle/>
          <a:p>
            <a:r>
              <a:rPr lang="en-US" dirty="0"/>
              <a:t>Module 2: </a:t>
            </a:r>
            <a:br>
              <a:rPr lang="en-US" dirty="0"/>
            </a:br>
            <a:r>
              <a:rPr lang="en-US" dirty="0"/>
              <a:t>Trading as a Business: Business Plans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9861" y="3570745"/>
            <a:ext cx="4704522" cy="1731264"/>
          </a:xfrm>
          <a:prstGeom prst="rect">
            <a:avLst/>
          </a:prstGeom>
        </p:spPr>
      </p:pic>
    </p:spTree>
    <p:extLst>
      <p:ext uri="{BB962C8B-B14F-4D97-AF65-F5344CB8AC3E}">
        <p14:creationId xmlns:p14="http://schemas.microsoft.com/office/powerpoint/2010/main" val="7764453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sample trading plan</a:t>
            </a:r>
          </a:p>
        </p:txBody>
      </p:sp>
      <p:sp>
        <p:nvSpPr>
          <p:cNvPr id="3" name="Content Placeholder 2"/>
          <p:cNvSpPr>
            <a:spLocks noGrp="1"/>
          </p:cNvSpPr>
          <p:nvPr>
            <p:ph idx="1"/>
          </p:nvPr>
        </p:nvSpPr>
        <p:spPr/>
        <p:txBody>
          <a:bodyPr>
            <a:normAutofit/>
          </a:bodyPr>
          <a:lstStyle/>
          <a:p>
            <a:pPr marL="0" indent="0">
              <a:buNone/>
            </a:pPr>
            <a:r>
              <a:rPr lang="en-US" dirty="0"/>
              <a:t>Markets: ABC Trading Corporation will trade ETFs tracking major market averages, options on those ETFs, individual stocks and any other trading vehicle that offer short-term gains and presents a favorable reward-to-risk ratio </a:t>
            </a:r>
          </a:p>
          <a:p>
            <a:pPr marL="0" indent="0">
              <a:buNone/>
            </a:pPr>
            <a:endParaRPr lang="en-US" dirty="0"/>
          </a:p>
          <a:p>
            <a:pPr marL="0" indent="0">
              <a:buNone/>
            </a:pPr>
            <a:r>
              <a:rPr lang="en-US" dirty="0"/>
              <a:t>Position sizing: To balance potential rewards and risks, each position will risk 2% of the available trading capital</a:t>
            </a:r>
          </a:p>
        </p:txBody>
      </p:sp>
    </p:spTree>
    <p:extLst>
      <p:ext uri="{BB962C8B-B14F-4D97-AF65-F5344CB8AC3E}">
        <p14:creationId xmlns:p14="http://schemas.microsoft.com/office/powerpoint/2010/main" val="559445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Entries (when to open a trade)</a:t>
            </a:r>
          </a:p>
        </p:txBody>
      </p:sp>
      <p:sp>
        <p:nvSpPr>
          <p:cNvPr id="3" name="Content Placeholder 2"/>
          <p:cNvSpPr>
            <a:spLocks noGrp="1"/>
          </p:cNvSpPr>
          <p:nvPr>
            <p:ph idx="1"/>
          </p:nvPr>
        </p:nvSpPr>
        <p:spPr/>
        <p:txBody>
          <a:bodyPr>
            <a:normAutofit fontScale="92500" lnSpcReduction="10000"/>
          </a:bodyPr>
          <a:lstStyle/>
          <a:p>
            <a:pPr marL="0" indent="0">
              <a:buNone/>
            </a:pPr>
            <a:r>
              <a:rPr lang="en-US" dirty="0"/>
              <a:t>Each day, the market will be classified as bullish, bearish or neutral</a:t>
            </a:r>
          </a:p>
          <a:p>
            <a:r>
              <a:rPr lang="en-US" dirty="0"/>
              <a:t>In a bullish market, call options on QQQ expiring within one week will be bought at the open. Put options on SPY, also expiring within one week, will be sold to offset the cost of the calls.</a:t>
            </a:r>
          </a:p>
          <a:p>
            <a:r>
              <a:rPr lang="en-US" dirty="0"/>
              <a:t>In a bearish market, put options on IWM expiring within one week will be sold. IWM is used because company research indicates this is the weakest index on bearish days.</a:t>
            </a:r>
          </a:p>
          <a:p>
            <a:r>
              <a:rPr lang="en-US" dirty="0"/>
              <a:t>In a neutral market, credit call spreads on sector ETFs will be sold</a:t>
            </a:r>
          </a:p>
          <a:p>
            <a:endParaRPr lang="en-US" dirty="0"/>
          </a:p>
        </p:txBody>
      </p:sp>
    </p:spTree>
    <p:extLst>
      <p:ext uri="{BB962C8B-B14F-4D97-AF65-F5344CB8AC3E}">
        <p14:creationId xmlns:p14="http://schemas.microsoft.com/office/powerpoint/2010/main" val="29337814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Entries (</a:t>
            </a:r>
            <a:r>
              <a:rPr lang="en-US" dirty="0" err="1"/>
              <a:t>cont</a:t>
            </a:r>
            <a:r>
              <a:rPr lang="en-US" dirty="0"/>
              <a:t>)</a:t>
            </a:r>
          </a:p>
        </p:txBody>
      </p:sp>
      <p:sp>
        <p:nvSpPr>
          <p:cNvPr id="3" name="Content Placeholder 2"/>
          <p:cNvSpPr>
            <a:spLocks noGrp="1"/>
          </p:cNvSpPr>
          <p:nvPr>
            <p:ph idx="1"/>
          </p:nvPr>
        </p:nvSpPr>
        <p:spPr/>
        <p:txBody>
          <a:bodyPr/>
          <a:lstStyle/>
          <a:p>
            <a:r>
              <a:rPr lang="en-US" dirty="0"/>
              <a:t>Each week, earnings calendars and economic news schedules will be released. Key dates will be noted and trades identified to capture expected short term moves. For example, TSLA is expected to report earnings on Wed. The chart shows there is a potential gain of $4 per share based on a triangle with risk of $2 per share. Trading capital totals $100,000 and the desired risk level is $2,000. TSLA is trading at $220. You can buy 1,000 shares ($22,200) to risk 2%</a:t>
            </a:r>
          </a:p>
        </p:txBody>
      </p:sp>
    </p:spTree>
    <p:extLst>
      <p:ext uri="{BB962C8B-B14F-4D97-AF65-F5344CB8AC3E}">
        <p14:creationId xmlns:p14="http://schemas.microsoft.com/office/powerpoint/2010/main" val="3979029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Stops (dealing with losses)</a:t>
            </a:r>
          </a:p>
        </p:txBody>
      </p:sp>
      <p:sp>
        <p:nvSpPr>
          <p:cNvPr id="3" name="Content Placeholder 2"/>
          <p:cNvSpPr>
            <a:spLocks noGrp="1"/>
          </p:cNvSpPr>
          <p:nvPr>
            <p:ph idx="1"/>
          </p:nvPr>
        </p:nvSpPr>
        <p:spPr/>
        <p:txBody>
          <a:bodyPr/>
          <a:lstStyle/>
          <a:p>
            <a:pPr marL="0" indent="0">
              <a:buNone/>
            </a:pPr>
            <a:r>
              <a:rPr lang="en-US" dirty="0"/>
              <a:t>Trades will be closed when the loss exceeds 2% of the account value. If the account value is $100,000 the trade will be closed when the loss is equal to $2,000 or greater than $2,000 if market conditions make it impossible to exit earlier</a:t>
            </a:r>
          </a:p>
          <a:p>
            <a:pPr marL="0" indent="0">
              <a:buNone/>
            </a:pPr>
            <a:endParaRPr lang="en-US" dirty="0"/>
          </a:p>
          <a:p>
            <a:pPr marL="0" indent="0">
              <a:buNone/>
            </a:pPr>
            <a:r>
              <a:rPr lang="en-US" dirty="0"/>
              <a:t>All open option trades will be also be closed within the last half hour of the trading day if they are not profitable.</a:t>
            </a:r>
          </a:p>
        </p:txBody>
      </p:sp>
    </p:spTree>
    <p:extLst>
      <p:ext uri="{BB962C8B-B14F-4D97-AF65-F5344CB8AC3E}">
        <p14:creationId xmlns:p14="http://schemas.microsoft.com/office/powerpoint/2010/main" val="35369736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Exits (dealing with winners)</a:t>
            </a:r>
          </a:p>
        </p:txBody>
      </p:sp>
      <p:sp>
        <p:nvSpPr>
          <p:cNvPr id="3" name="Content Placeholder 2"/>
          <p:cNvSpPr>
            <a:spLocks noGrp="1"/>
          </p:cNvSpPr>
          <p:nvPr>
            <p:ph idx="1"/>
          </p:nvPr>
        </p:nvSpPr>
        <p:spPr/>
        <p:txBody>
          <a:bodyPr/>
          <a:lstStyle/>
          <a:p>
            <a:pPr marL="0" indent="0">
              <a:buNone/>
            </a:pPr>
            <a:r>
              <a:rPr lang="en-US" dirty="0"/>
              <a:t>Winning trades will be closed when:</a:t>
            </a:r>
          </a:p>
          <a:p>
            <a:pPr marL="0" indent="0">
              <a:buNone/>
            </a:pPr>
            <a:endParaRPr lang="en-US" dirty="0"/>
          </a:p>
          <a:p>
            <a:pPr lvl="1"/>
            <a:r>
              <a:rPr lang="en-US" dirty="0"/>
              <a:t>They reach their profit target</a:t>
            </a:r>
          </a:p>
          <a:p>
            <a:pPr lvl="1"/>
            <a:r>
              <a:rPr lang="en-US" dirty="0"/>
              <a:t>At the end of the day for all option trades</a:t>
            </a:r>
          </a:p>
          <a:p>
            <a:pPr lvl="1"/>
            <a:r>
              <a:rPr lang="en-US" dirty="0"/>
              <a:t>At the end of the day after news is released for trades based on news events</a:t>
            </a:r>
          </a:p>
          <a:p>
            <a:pPr marL="0" indent="0">
              <a:buNone/>
            </a:pPr>
            <a:endParaRPr lang="en-US" dirty="0"/>
          </a:p>
        </p:txBody>
      </p:sp>
    </p:spTree>
    <p:extLst>
      <p:ext uri="{BB962C8B-B14F-4D97-AF65-F5344CB8AC3E}">
        <p14:creationId xmlns:p14="http://schemas.microsoft.com/office/powerpoint/2010/main" val="30830134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Tactics (execution plan)</a:t>
            </a:r>
          </a:p>
        </p:txBody>
      </p:sp>
      <p:sp>
        <p:nvSpPr>
          <p:cNvPr id="3" name="Content Placeholder 2"/>
          <p:cNvSpPr>
            <a:spLocks noGrp="1"/>
          </p:cNvSpPr>
          <p:nvPr>
            <p:ph idx="1"/>
          </p:nvPr>
        </p:nvSpPr>
        <p:spPr/>
        <p:txBody>
          <a:bodyPr>
            <a:normAutofit lnSpcReduction="10000"/>
          </a:bodyPr>
          <a:lstStyle/>
          <a:p>
            <a:r>
              <a:rPr lang="en-US" dirty="0"/>
              <a:t>Trades will normally be placed on line with DEF Broker</a:t>
            </a:r>
          </a:p>
          <a:p>
            <a:endParaRPr lang="en-US" dirty="0"/>
          </a:p>
          <a:p>
            <a:r>
              <a:rPr lang="en-US" dirty="0"/>
              <a:t>A backup account will be maintained with 25% of the firm’s trading capital at GHI Broker</a:t>
            </a:r>
          </a:p>
          <a:p>
            <a:pPr lvl="1"/>
            <a:r>
              <a:rPr lang="en-US" dirty="0"/>
              <a:t>At least one trade will be placed in this account each week as a test</a:t>
            </a:r>
          </a:p>
          <a:p>
            <a:pPr lvl="1"/>
            <a:endParaRPr lang="en-US" dirty="0"/>
          </a:p>
          <a:p>
            <a:r>
              <a:rPr lang="en-US" dirty="0"/>
              <a:t>Can include a schedule of activities for each day</a:t>
            </a:r>
          </a:p>
          <a:p>
            <a:pPr lvl="1"/>
            <a:r>
              <a:rPr lang="en-US" dirty="0"/>
              <a:t>Activities can include research, reading market news or anything related to markets</a:t>
            </a:r>
          </a:p>
        </p:txBody>
      </p:sp>
    </p:spTree>
    <p:extLst>
      <p:ext uri="{BB962C8B-B14F-4D97-AF65-F5344CB8AC3E}">
        <p14:creationId xmlns:p14="http://schemas.microsoft.com/office/powerpoint/2010/main" val="7984476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Trading plan</a:t>
            </a:r>
          </a:p>
        </p:txBody>
      </p:sp>
      <p:sp>
        <p:nvSpPr>
          <p:cNvPr id="3" name="Content Placeholder 2"/>
          <p:cNvSpPr>
            <a:spLocks noGrp="1"/>
          </p:cNvSpPr>
          <p:nvPr>
            <p:ph idx="1"/>
          </p:nvPr>
        </p:nvSpPr>
        <p:spPr/>
        <p:txBody>
          <a:bodyPr/>
          <a:lstStyle/>
          <a:p>
            <a:r>
              <a:rPr lang="en-US" dirty="0"/>
              <a:t>Consider this to be almost mandatory for a trading entity since you need the entity to succeed</a:t>
            </a:r>
          </a:p>
        </p:txBody>
      </p:sp>
    </p:spTree>
    <p:extLst>
      <p:ext uri="{BB962C8B-B14F-4D97-AF65-F5344CB8AC3E}">
        <p14:creationId xmlns:p14="http://schemas.microsoft.com/office/powerpoint/2010/main" val="27716960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Organization and management team</a:t>
            </a:r>
          </a:p>
        </p:txBody>
      </p:sp>
      <p:sp>
        <p:nvSpPr>
          <p:cNvPr id="3" name="Content Placeholder 2"/>
          <p:cNvSpPr>
            <a:spLocks noGrp="1"/>
          </p:cNvSpPr>
          <p:nvPr>
            <p:ph idx="1"/>
          </p:nvPr>
        </p:nvSpPr>
        <p:spPr/>
        <p:txBody>
          <a:bodyPr/>
          <a:lstStyle/>
          <a:p>
            <a:r>
              <a:rPr lang="en-US" dirty="0"/>
              <a:t>Focus on operational organization</a:t>
            </a:r>
          </a:p>
          <a:p>
            <a:pPr lvl="1"/>
            <a:r>
              <a:rPr lang="en-US" dirty="0"/>
              <a:t>Detail operating systems and service providers if any</a:t>
            </a:r>
          </a:p>
          <a:p>
            <a:pPr lvl="1"/>
            <a:r>
              <a:rPr lang="en-US" dirty="0"/>
              <a:t>Serves as a continuity plan if someone is required to step in to operate the business due to emergency</a:t>
            </a:r>
          </a:p>
          <a:p>
            <a:pPr lvl="1"/>
            <a:r>
              <a:rPr lang="en-US" dirty="0"/>
              <a:t>Should include sufficient detail to allow for emergencies</a:t>
            </a:r>
          </a:p>
          <a:p>
            <a:pPr lvl="2"/>
            <a:r>
              <a:rPr lang="en-US" dirty="0"/>
              <a:t>Accounts are traded at ABC Brokerage and cash is held in a checking account at DEF Bank</a:t>
            </a:r>
          </a:p>
          <a:p>
            <a:r>
              <a:rPr lang="en-US" dirty="0"/>
              <a:t>Formally document your qualifications to operate this business since you are the management team</a:t>
            </a:r>
          </a:p>
        </p:txBody>
      </p:sp>
    </p:spTree>
    <p:extLst>
      <p:ext uri="{BB962C8B-B14F-4D97-AF65-F5344CB8AC3E}">
        <p14:creationId xmlns:p14="http://schemas.microsoft.com/office/powerpoint/2010/main" val="25320863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Financial plan and projections</a:t>
            </a:r>
          </a:p>
        </p:txBody>
      </p:sp>
      <p:sp>
        <p:nvSpPr>
          <p:cNvPr id="3" name="Content Placeholder 2"/>
          <p:cNvSpPr>
            <a:spLocks noGrp="1"/>
          </p:cNvSpPr>
          <p:nvPr>
            <p:ph idx="1"/>
          </p:nvPr>
        </p:nvSpPr>
        <p:spPr/>
        <p:txBody>
          <a:bodyPr/>
          <a:lstStyle/>
          <a:p>
            <a:r>
              <a:rPr lang="en-US" dirty="0"/>
              <a:t>Establish goals since you are operating a business</a:t>
            </a:r>
          </a:p>
          <a:p>
            <a:r>
              <a:rPr lang="en-US" dirty="0"/>
              <a:t>For example, if you are trading stocks</a:t>
            </a:r>
          </a:p>
          <a:p>
            <a:pPr lvl="1"/>
            <a:r>
              <a:rPr lang="en-US" dirty="0"/>
              <a:t>Account will normally be 75% margined </a:t>
            </a:r>
          </a:p>
          <a:p>
            <a:pPr lvl="1"/>
            <a:r>
              <a:rPr lang="en-US" dirty="0"/>
              <a:t>At least 10 trades will be completed weekly</a:t>
            </a:r>
          </a:p>
          <a:p>
            <a:pPr lvl="1"/>
            <a:r>
              <a:rPr lang="en-US" dirty="0"/>
              <a:t>Historically this strategy wins 70% of the time and the average win is 10% while the average loss is 5%</a:t>
            </a:r>
          </a:p>
          <a:p>
            <a:pPr lvl="1"/>
            <a:r>
              <a:rPr lang="en-US" dirty="0"/>
              <a:t>Assuming average performance, if I make 10 trades per week with $5,000 on each trade, with 70% wins and average gains and losses, income will average $2,750 per week</a:t>
            </a:r>
          </a:p>
          <a:p>
            <a:pPr lvl="1"/>
            <a:endParaRPr lang="en-US" dirty="0"/>
          </a:p>
          <a:p>
            <a:pPr lvl="1"/>
            <a:endParaRPr lang="en-US" dirty="0"/>
          </a:p>
        </p:txBody>
      </p:sp>
    </p:spTree>
    <p:extLst>
      <p:ext uri="{BB962C8B-B14F-4D97-AF65-F5344CB8AC3E}">
        <p14:creationId xmlns:p14="http://schemas.microsoft.com/office/powerpoint/2010/main" val="32108945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Should you include quantified goals?</a:t>
            </a:r>
          </a:p>
        </p:txBody>
      </p:sp>
      <p:sp>
        <p:nvSpPr>
          <p:cNvPr id="3" name="Content Placeholder 2"/>
          <p:cNvSpPr>
            <a:spLocks noGrp="1"/>
          </p:cNvSpPr>
          <p:nvPr>
            <p:ph idx="1"/>
          </p:nvPr>
        </p:nvSpPr>
        <p:spPr/>
        <p:txBody>
          <a:bodyPr/>
          <a:lstStyle/>
          <a:p>
            <a:r>
              <a:rPr lang="en-US" dirty="0"/>
              <a:t>Some argue you should not</a:t>
            </a:r>
          </a:p>
          <a:p>
            <a:pPr lvl="1"/>
            <a:r>
              <a:rPr lang="en-US" dirty="0"/>
              <a:t>Instead they say traders should focus solely on following their plan and consider success to be following the rules</a:t>
            </a:r>
          </a:p>
          <a:p>
            <a:r>
              <a:rPr lang="en-US" dirty="0"/>
              <a:t>Trading as a business assumes you operate in a professional manner and follow your rules</a:t>
            </a:r>
          </a:p>
          <a:p>
            <a:r>
              <a:rPr lang="en-US" dirty="0"/>
              <a:t>Monetary goals are therefore useful</a:t>
            </a:r>
          </a:p>
          <a:p>
            <a:pPr lvl="1"/>
            <a:r>
              <a:rPr lang="en-US" dirty="0"/>
              <a:t>You will not deliver average performance every week</a:t>
            </a:r>
          </a:p>
          <a:p>
            <a:pPr lvl="1"/>
            <a:r>
              <a:rPr lang="en-US" dirty="0"/>
              <a:t>You can track performance over the past 52 weeks or 156 weeks (3 years) and use a moving average of your performance</a:t>
            </a:r>
          </a:p>
        </p:txBody>
      </p:sp>
    </p:spTree>
    <p:extLst>
      <p:ext uri="{BB962C8B-B14F-4D97-AF65-F5344CB8AC3E}">
        <p14:creationId xmlns:p14="http://schemas.microsoft.com/office/powerpoint/2010/main" val="2545210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Module overview</a:t>
            </a:r>
          </a:p>
        </p:txBody>
      </p:sp>
      <p:sp>
        <p:nvSpPr>
          <p:cNvPr id="3" name="Content Placeholder 2"/>
          <p:cNvSpPr>
            <a:spLocks noGrp="1"/>
          </p:cNvSpPr>
          <p:nvPr>
            <p:ph idx="1"/>
          </p:nvPr>
        </p:nvSpPr>
        <p:spPr/>
        <p:txBody>
          <a:bodyPr>
            <a:normAutofit/>
          </a:bodyPr>
          <a:lstStyle/>
          <a:p>
            <a:r>
              <a:rPr lang="en-US" dirty="0"/>
              <a:t>Business plans contribute to the success of the business</a:t>
            </a:r>
          </a:p>
          <a:p>
            <a:endParaRPr lang="en-US" dirty="0"/>
          </a:p>
          <a:p>
            <a:r>
              <a:rPr lang="en-US" dirty="0"/>
              <a:t>For traders, it’s also a good idea to include your trading plan in the business plan to document your commitment to trading</a:t>
            </a:r>
          </a:p>
          <a:p>
            <a:pPr lvl="1"/>
            <a:r>
              <a:rPr lang="en-US" dirty="0"/>
              <a:t>This could be especially important if the IRS questions your business deductions</a:t>
            </a:r>
            <a:br>
              <a:rPr lang="en-US" dirty="0"/>
            </a:br>
            <a:endParaRPr lang="en-US" dirty="0"/>
          </a:p>
        </p:txBody>
      </p:sp>
    </p:spTree>
    <p:extLst>
      <p:ext uri="{BB962C8B-B14F-4D97-AF65-F5344CB8AC3E}">
        <p14:creationId xmlns:p14="http://schemas.microsoft.com/office/powerpoint/2010/main" val="40107950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Goals and performance tracking identify problems</a:t>
            </a:r>
          </a:p>
        </p:txBody>
      </p:sp>
      <p:sp>
        <p:nvSpPr>
          <p:cNvPr id="3" name="Content Placeholder 2"/>
          <p:cNvSpPr>
            <a:spLocks noGrp="1"/>
          </p:cNvSpPr>
          <p:nvPr>
            <p:ph idx="1"/>
          </p:nvPr>
        </p:nvSpPr>
        <p:spPr/>
        <p:txBody>
          <a:bodyPr/>
          <a:lstStyle/>
          <a:p>
            <a:r>
              <a:rPr lang="en-US" dirty="0"/>
              <a:t>All businesses measure performance</a:t>
            </a:r>
          </a:p>
          <a:p>
            <a:r>
              <a:rPr lang="en-US" dirty="0"/>
              <a:t>Trading as a business should also quantify and measure performance</a:t>
            </a:r>
          </a:p>
          <a:p>
            <a:pPr lvl="1"/>
            <a:r>
              <a:rPr lang="en-US" dirty="0"/>
              <a:t>Knowing a weekly goal can sharpen performance and increase focus on the markets</a:t>
            </a:r>
          </a:p>
          <a:p>
            <a:r>
              <a:rPr lang="en-US" dirty="0"/>
              <a:t>This can also be tracked in a spreadsheet and offered as documentation of the business approach you apply to trading</a:t>
            </a:r>
          </a:p>
        </p:txBody>
      </p:sp>
    </p:spTree>
    <p:extLst>
      <p:ext uri="{BB962C8B-B14F-4D97-AF65-F5344CB8AC3E}">
        <p14:creationId xmlns:p14="http://schemas.microsoft.com/office/powerpoint/2010/main" val="2329148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Bottom line</a:t>
            </a:r>
          </a:p>
        </p:txBody>
      </p:sp>
      <p:sp>
        <p:nvSpPr>
          <p:cNvPr id="3" name="Content Placeholder 2"/>
          <p:cNvSpPr>
            <a:spLocks noGrp="1"/>
          </p:cNvSpPr>
          <p:nvPr>
            <p:ph idx="1"/>
          </p:nvPr>
        </p:nvSpPr>
        <p:spPr/>
        <p:txBody>
          <a:bodyPr>
            <a:normAutofit/>
          </a:bodyPr>
          <a:lstStyle/>
          <a:p>
            <a:r>
              <a:rPr lang="en-US" dirty="0"/>
              <a:t>Planning is an important step towards success in any business</a:t>
            </a:r>
          </a:p>
          <a:p>
            <a:endParaRPr lang="en-US" dirty="0"/>
          </a:p>
          <a:p>
            <a:r>
              <a:rPr lang="en-US" dirty="0"/>
              <a:t>Planning is a requirement for a business and you should have a business plan and a trading plan for your trading business</a:t>
            </a:r>
          </a:p>
        </p:txBody>
      </p:sp>
    </p:spTree>
    <p:extLst>
      <p:ext uri="{BB962C8B-B14F-4D97-AF65-F5344CB8AC3E}">
        <p14:creationId xmlns:p14="http://schemas.microsoft.com/office/powerpoint/2010/main" val="42288946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What’s next?</a:t>
            </a:r>
          </a:p>
        </p:txBody>
      </p:sp>
      <p:sp>
        <p:nvSpPr>
          <p:cNvPr id="3" name="Content Placeholder 2"/>
          <p:cNvSpPr>
            <a:spLocks noGrp="1"/>
          </p:cNvSpPr>
          <p:nvPr>
            <p:ph idx="1"/>
          </p:nvPr>
        </p:nvSpPr>
        <p:spPr/>
        <p:txBody>
          <a:bodyPr/>
          <a:lstStyle/>
          <a:p>
            <a:r>
              <a:rPr lang="en-US" dirty="0"/>
              <a:t>Tax considerations</a:t>
            </a:r>
          </a:p>
          <a:p>
            <a:endParaRPr lang="en-US" dirty="0"/>
          </a:p>
          <a:p>
            <a:endParaRPr lang="en-US" dirty="0"/>
          </a:p>
          <a:p>
            <a:pPr marL="457200" lvl="1" indent="0">
              <a:buNone/>
            </a:pPr>
            <a:endParaRPr lang="en-US" dirty="0"/>
          </a:p>
        </p:txBody>
      </p:sp>
    </p:spTree>
    <p:extLst>
      <p:ext uri="{BB962C8B-B14F-4D97-AF65-F5344CB8AC3E}">
        <p14:creationId xmlns:p14="http://schemas.microsoft.com/office/powerpoint/2010/main" val="4278647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Business plans</a:t>
            </a:r>
          </a:p>
        </p:txBody>
      </p:sp>
      <p:sp>
        <p:nvSpPr>
          <p:cNvPr id="3" name="Content Placeholder 2"/>
          <p:cNvSpPr>
            <a:spLocks noGrp="1"/>
          </p:cNvSpPr>
          <p:nvPr>
            <p:ph idx="1"/>
          </p:nvPr>
        </p:nvSpPr>
        <p:spPr/>
        <p:txBody>
          <a:bodyPr/>
          <a:lstStyle/>
          <a:p>
            <a:r>
              <a:rPr lang="en-US" dirty="0"/>
              <a:t>Important sections</a:t>
            </a:r>
          </a:p>
          <a:p>
            <a:pPr lvl="1"/>
            <a:r>
              <a:rPr lang="en-US" dirty="0"/>
              <a:t>Executive summary</a:t>
            </a:r>
          </a:p>
          <a:p>
            <a:pPr lvl="1"/>
            <a:r>
              <a:rPr lang="en-US" dirty="0"/>
              <a:t>Company description</a:t>
            </a:r>
          </a:p>
          <a:p>
            <a:pPr lvl="1"/>
            <a:r>
              <a:rPr lang="en-US" dirty="0"/>
              <a:t>Products/services</a:t>
            </a:r>
          </a:p>
          <a:p>
            <a:pPr lvl="1"/>
            <a:r>
              <a:rPr lang="en-US" dirty="0"/>
              <a:t>Market analysis (optional)</a:t>
            </a:r>
          </a:p>
          <a:p>
            <a:pPr lvl="1"/>
            <a:r>
              <a:rPr lang="en-US" dirty="0"/>
              <a:t>Strategy and implementation (could reference trading plan)</a:t>
            </a:r>
          </a:p>
          <a:p>
            <a:pPr lvl="1"/>
            <a:r>
              <a:rPr lang="en-US" dirty="0"/>
              <a:t>Organization and management team</a:t>
            </a:r>
          </a:p>
          <a:p>
            <a:pPr lvl="1"/>
            <a:r>
              <a:rPr lang="en-US" dirty="0"/>
              <a:t>Financial plan and projections</a:t>
            </a:r>
          </a:p>
          <a:p>
            <a:endParaRPr lang="en-US" dirty="0"/>
          </a:p>
        </p:txBody>
      </p:sp>
    </p:spTree>
    <p:extLst>
      <p:ext uri="{BB962C8B-B14F-4D97-AF65-F5344CB8AC3E}">
        <p14:creationId xmlns:p14="http://schemas.microsoft.com/office/powerpoint/2010/main" val="1730905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Preparing your plan</a:t>
            </a:r>
          </a:p>
        </p:txBody>
      </p:sp>
      <p:sp>
        <p:nvSpPr>
          <p:cNvPr id="3" name="Content Placeholder 2"/>
          <p:cNvSpPr>
            <a:spLocks noGrp="1"/>
          </p:cNvSpPr>
          <p:nvPr>
            <p:ph idx="1"/>
          </p:nvPr>
        </p:nvSpPr>
        <p:spPr/>
        <p:txBody>
          <a:bodyPr/>
          <a:lstStyle/>
          <a:p>
            <a:r>
              <a:rPr lang="en-US" dirty="0"/>
              <a:t>The preceding slide highlighted important sections to consider</a:t>
            </a:r>
          </a:p>
          <a:p>
            <a:r>
              <a:rPr lang="en-US" dirty="0"/>
              <a:t>The template provided through this course is more comprehensive and is designed to ensure you don’t overlook anything</a:t>
            </a:r>
          </a:p>
          <a:p>
            <a:pPr lvl="1"/>
            <a:r>
              <a:rPr lang="en-US" dirty="0"/>
              <a:t>It includes more than 150 points for you to consider. Although many may not be applicable to you they could be helpful for others</a:t>
            </a:r>
          </a:p>
          <a:p>
            <a:r>
              <a:rPr lang="en-US" dirty="0"/>
              <a:t>In the next few slides we provide an overview of the planning process</a:t>
            </a:r>
          </a:p>
        </p:txBody>
      </p:sp>
    </p:spTree>
    <p:extLst>
      <p:ext uri="{BB962C8B-B14F-4D97-AF65-F5344CB8AC3E}">
        <p14:creationId xmlns:p14="http://schemas.microsoft.com/office/powerpoint/2010/main" val="4707320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Executive summary</a:t>
            </a:r>
          </a:p>
        </p:txBody>
      </p:sp>
      <p:sp>
        <p:nvSpPr>
          <p:cNvPr id="3" name="Content Placeholder 2"/>
          <p:cNvSpPr>
            <a:spLocks noGrp="1"/>
          </p:cNvSpPr>
          <p:nvPr>
            <p:ph idx="1"/>
          </p:nvPr>
        </p:nvSpPr>
        <p:spPr/>
        <p:txBody>
          <a:bodyPr/>
          <a:lstStyle/>
          <a:p>
            <a:r>
              <a:rPr lang="en-US" dirty="0"/>
              <a:t>Include your business name, structure and goals</a:t>
            </a:r>
          </a:p>
          <a:p>
            <a:endParaRPr lang="en-US" dirty="0"/>
          </a:p>
          <a:p>
            <a:pPr marL="0" indent="0">
              <a:buNone/>
            </a:pPr>
            <a:r>
              <a:rPr lang="en-US" dirty="0"/>
              <a:t>ABC Trading Corporation is an S-corporation registered in California. The purpose of the corporation is to pursue short-term profits using stocks, options and other trading instruments.</a:t>
            </a:r>
          </a:p>
        </p:txBody>
      </p:sp>
    </p:spTree>
    <p:extLst>
      <p:ext uri="{BB962C8B-B14F-4D97-AF65-F5344CB8AC3E}">
        <p14:creationId xmlns:p14="http://schemas.microsoft.com/office/powerpoint/2010/main" val="789841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Company description</a:t>
            </a:r>
          </a:p>
        </p:txBody>
      </p:sp>
      <p:sp>
        <p:nvSpPr>
          <p:cNvPr id="3" name="Content Placeholder 2"/>
          <p:cNvSpPr>
            <a:spLocks noGrp="1"/>
          </p:cNvSpPr>
          <p:nvPr>
            <p:ph idx="1"/>
          </p:nvPr>
        </p:nvSpPr>
        <p:spPr/>
        <p:txBody>
          <a:bodyPr>
            <a:normAutofit lnSpcReduction="10000"/>
          </a:bodyPr>
          <a:lstStyle/>
          <a:p>
            <a:r>
              <a:rPr lang="en-US" dirty="0"/>
              <a:t>Legal structure</a:t>
            </a:r>
          </a:p>
          <a:p>
            <a:pPr lvl="1"/>
            <a:r>
              <a:rPr lang="en-US" dirty="0"/>
              <a:t>The best structure might depend on your state and who is included in the structure</a:t>
            </a:r>
          </a:p>
          <a:p>
            <a:r>
              <a:rPr lang="en-US" dirty="0"/>
              <a:t>It might be beneficial to form a structure in a low-tax state but this decision could also present problems</a:t>
            </a:r>
          </a:p>
          <a:p>
            <a:pPr lvl="1"/>
            <a:r>
              <a:rPr lang="en-US" dirty="0"/>
              <a:t>A business entity may not reduce state income taxes no matter where it’s registered since you will earn the income in the state you legally live in</a:t>
            </a:r>
          </a:p>
          <a:p>
            <a:r>
              <a:rPr lang="en-US" dirty="0"/>
              <a:t>Will need a physical address in the state of registration</a:t>
            </a:r>
          </a:p>
        </p:txBody>
      </p:sp>
    </p:spTree>
    <p:extLst>
      <p:ext uri="{BB962C8B-B14F-4D97-AF65-F5344CB8AC3E}">
        <p14:creationId xmlns:p14="http://schemas.microsoft.com/office/powerpoint/2010/main" val="3574625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Products/services</a:t>
            </a:r>
          </a:p>
        </p:txBody>
      </p:sp>
      <p:sp>
        <p:nvSpPr>
          <p:cNvPr id="3" name="Content Placeholder 2"/>
          <p:cNvSpPr>
            <a:spLocks noGrp="1"/>
          </p:cNvSpPr>
          <p:nvPr>
            <p:ph idx="1"/>
          </p:nvPr>
        </p:nvSpPr>
        <p:spPr/>
        <p:txBody>
          <a:bodyPr/>
          <a:lstStyle/>
          <a:p>
            <a:r>
              <a:rPr lang="en-US" dirty="0"/>
              <a:t>This section could be a roadmap for expansion</a:t>
            </a:r>
          </a:p>
          <a:p>
            <a:r>
              <a:rPr lang="en-US" dirty="0"/>
              <a:t>Although you are starting as a trader, is there a plan to grow?</a:t>
            </a:r>
          </a:p>
          <a:p>
            <a:pPr lvl="1"/>
            <a:r>
              <a:rPr lang="en-US" dirty="0"/>
              <a:t>Might want to become a Registered Investment Adviser (RIA)</a:t>
            </a:r>
          </a:p>
          <a:p>
            <a:pPr lvl="1"/>
            <a:r>
              <a:rPr lang="en-US" dirty="0"/>
              <a:t>Could plan to grow into a hedge fund</a:t>
            </a:r>
          </a:p>
          <a:p>
            <a:r>
              <a:rPr lang="en-US" dirty="0"/>
              <a:t>Noting growth plans here will allow you to track progress towards goals during annual reviews of business plans</a:t>
            </a:r>
          </a:p>
        </p:txBody>
      </p:sp>
    </p:spTree>
    <p:extLst>
      <p:ext uri="{BB962C8B-B14F-4D97-AF65-F5344CB8AC3E}">
        <p14:creationId xmlns:p14="http://schemas.microsoft.com/office/powerpoint/2010/main" val="2084237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Market analysis (optional)</a:t>
            </a:r>
          </a:p>
        </p:txBody>
      </p:sp>
      <p:sp>
        <p:nvSpPr>
          <p:cNvPr id="3" name="Content Placeholder 2"/>
          <p:cNvSpPr>
            <a:spLocks noGrp="1"/>
          </p:cNvSpPr>
          <p:nvPr>
            <p:ph idx="1"/>
          </p:nvPr>
        </p:nvSpPr>
        <p:spPr/>
        <p:txBody>
          <a:bodyPr/>
          <a:lstStyle/>
          <a:p>
            <a:r>
              <a:rPr lang="en-US" dirty="0"/>
              <a:t>This section would be needed if growth plans are included in the previous section</a:t>
            </a:r>
          </a:p>
          <a:p>
            <a:pPr lvl="1"/>
            <a:r>
              <a:rPr lang="en-US" dirty="0"/>
              <a:t>It might include a statement as why your RIA or hedge fund would be attractive when compared to the competition</a:t>
            </a:r>
          </a:p>
          <a:p>
            <a:r>
              <a:rPr lang="en-US" dirty="0"/>
              <a:t>If there are no expansion plans, consider using this section to define your trading edge and discuss how you can achieve success in trading</a:t>
            </a:r>
          </a:p>
          <a:p>
            <a:pPr lvl="1"/>
            <a:r>
              <a:rPr lang="en-US" dirty="0"/>
              <a:t>For example, you bring a disciplined or quantitative strategy to the company and that provides a competitive advantage</a:t>
            </a:r>
          </a:p>
        </p:txBody>
      </p:sp>
    </p:spTree>
    <p:extLst>
      <p:ext uri="{BB962C8B-B14F-4D97-AF65-F5344CB8AC3E}">
        <p14:creationId xmlns:p14="http://schemas.microsoft.com/office/powerpoint/2010/main" val="1462324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Strategy and implementation</a:t>
            </a:r>
          </a:p>
        </p:txBody>
      </p:sp>
      <p:sp>
        <p:nvSpPr>
          <p:cNvPr id="3" name="Content Placeholder 2"/>
          <p:cNvSpPr>
            <a:spLocks noGrp="1"/>
          </p:cNvSpPr>
          <p:nvPr>
            <p:ph idx="1"/>
          </p:nvPr>
        </p:nvSpPr>
        <p:spPr/>
        <p:txBody>
          <a:bodyPr>
            <a:normAutofit fontScale="92500" lnSpcReduction="10000"/>
          </a:bodyPr>
          <a:lstStyle/>
          <a:p>
            <a:r>
              <a:rPr lang="en-US" dirty="0"/>
              <a:t>This is the trading plan for a trading business</a:t>
            </a:r>
          </a:p>
          <a:p>
            <a:pPr lvl="1"/>
            <a:r>
              <a:rPr lang="en-US" dirty="0"/>
              <a:t>What markets will you trade?</a:t>
            </a:r>
          </a:p>
          <a:p>
            <a:pPr lvl="1"/>
            <a:r>
              <a:rPr lang="en-US" dirty="0"/>
              <a:t>How much money will you trade?</a:t>
            </a:r>
          </a:p>
          <a:p>
            <a:pPr lvl="1"/>
            <a:r>
              <a:rPr lang="en-US" dirty="0"/>
              <a:t>How will you make trading decisions?</a:t>
            </a:r>
          </a:p>
          <a:p>
            <a:pPr lvl="1"/>
            <a:endParaRPr lang="en-US" dirty="0"/>
          </a:p>
          <a:p>
            <a:r>
              <a:rPr lang="en-US" dirty="0"/>
              <a:t>Sections could include</a:t>
            </a:r>
          </a:p>
          <a:p>
            <a:pPr marL="971550" lvl="1" indent="-514350">
              <a:buFont typeface="+mj-lt"/>
              <a:buAutoNum type="arabicPeriod"/>
            </a:pPr>
            <a:r>
              <a:rPr lang="en-US" dirty="0"/>
              <a:t>Markets (what you’ll trade)</a:t>
            </a:r>
          </a:p>
          <a:p>
            <a:pPr marL="971550" lvl="1" indent="-514350">
              <a:buFont typeface="+mj-lt"/>
              <a:buAutoNum type="arabicPeriod"/>
            </a:pPr>
            <a:r>
              <a:rPr lang="en-US" dirty="0"/>
              <a:t>Position sizing (how much you’ll allocate to trades)</a:t>
            </a:r>
          </a:p>
          <a:p>
            <a:pPr marL="971550" lvl="1" indent="-514350">
              <a:buFont typeface="+mj-lt"/>
              <a:buAutoNum type="arabicPeriod"/>
            </a:pPr>
            <a:r>
              <a:rPr lang="en-US" dirty="0"/>
              <a:t>Entries (when to open a trade)</a:t>
            </a:r>
          </a:p>
          <a:p>
            <a:pPr marL="971550" lvl="1" indent="-514350">
              <a:buFont typeface="+mj-lt"/>
              <a:buAutoNum type="arabicPeriod"/>
            </a:pPr>
            <a:r>
              <a:rPr lang="en-US" dirty="0"/>
              <a:t>Stops (dealing with losses)</a:t>
            </a:r>
          </a:p>
          <a:p>
            <a:pPr marL="971550" lvl="1" indent="-514350">
              <a:buFont typeface="+mj-lt"/>
              <a:buAutoNum type="arabicPeriod"/>
            </a:pPr>
            <a:r>
              <a:rPr lang="en-US" dirty="0"/>
              <a:t>Exits (dealing with winners)</a:t>
            </a:r>
          </a:p>
          <a:p>
            <a:pPr marL="971550" lvl="1" indent="-514350">
              <a:buFont typeface="+mj-lt"/>
              <a:buAutoNum type="arabicPeriod"/>
            </a:pPr>
            <a:r>
              <a:rPr lang="en-US" dirty="0"/>
              <a:t>Tactics (execution plan)</a:t>
            </a:r>
          </a:p>
        </p:txBody>
      </p:sp>
    </p:spTree>
    <p:extLst>
      <p:ext uri="{BB962C8B-B14F-4D97-AF65-F5344CB8AC3E}">
        <p14:creationId xmlns:p14="http://schemas.microsoft.com/office/powerpoint/2010/main" val="186290873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5335</TotalTime>
  <Words>1306</Words>
  <Application>Microsoft Office PowerPoint</Application>
  <PresentationFormat>On-screen Show (4:3)</PresentationFormat>
  <Paragraphs>118</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Office Theme</vt:lpstr>
      <vt:lpstr>Module 2:  Trading as a Business: Business Plans</vt:lpstr>
      <vt:lpstr>Module overview</vt:lpstr>
      <vt:lpstr>Business plans</vt:lpstr>
      <vt:lpstr>Preparing your plan</vt:lpstr>
      <vt:lpstr>Executive summary</vt:lpstr>
      <vt:lpstr>Company description</vt:lpstr>
      <vt:lpstr>Products/services</vt:lpstr>
      <vt:lpstr>Market analysis (optional)</vt:lpstr>
      <vt:lpstr>Strategy and implementation</vt:lpstr>
      <vt:lpstr>A sample trading plan</vt:lpstr>
      <vt:lpstr>Entries (when to open a trade)</vt:lpstr>
      <vt:lpstr>Entries (cont)</vt:lpstr>
      <vt:lpstr>Stops (dealing with losses)</vt:lpstr>
      <vt:lpstr>Exits (dealing with winners)</vt:lpstr>
      <vt:lpstr>Tactics (execution plan)</vt:lpstr>
      <vt:lpstr>Trading plan</vt:lpstr>
      <vt:lpstr>Organization and management team</vt:lpstr>
      <vt:lpstr>Financial plan and projections</vt:lpstr>
      <vt:lpstr>Should you include quantified goals?</vt:lpstr>
      <vt:lpstr>Goals and performance tracking identify problems</vt:lpstr>
      <vt:lpstr>Bottom line</vt:lpstr>
      <vt:lpstr>What’s next?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 Introduction to Options</dc:title>
  <dc:creator>mike carr</dc:creator>
  <cp:lastModifiedBy>mike carr</cp:lastModifiedBy>
  <cp:revision>83</cp:revision>
  <dcterms:created xsi:type="dcterms:W3CDTF">2016-04-11T16:27:38Z</dcterms:created>
  <dcterms:modified xsi:type="dcterms:W3CDTF">2016-06-05T18:51:59Z</dcterms:modified>
</cp:coreProperties>
</file>