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330" r:id="rId4"/>
    <p:sldId id="353" r:id="rId5"/>
    <p:sldId id="332" r:id="rId6"/>
    <p:sldId id="333" r:id="rId7"/>
    <p:sldId id="334" r:id="rId8"/>
    <p:sldId id="336" r:id="rId9"/>
    <p:sldId id="337" r:id="rId10"/>
    <p:sldId id="335" r:id="rId11"/>
    <p:sldId id="346" r:id="rId12"/>
    <p:sldId id="338" r:id="rId13"/>
    <p:sldId id="347" r:id="rId14"/>
    <p:sldId id="339" r:id="rId15"/>
    <p:sldId id="345" r:id="rId16"/>
    <p:sldId id="340" r:id="rId17"/>
    <p:sldId id="343" r:id="rId18"/>
    <p:sldId id="341" r:id="rId19"/>
    <p:sldId id="342" r:id="rId20"/>
    <p:sldId id="344" r:id="rId21"/>
    <p:sldId id="350" r:id="rId22"/>
    <p:sldId id="348" r:id="rId23"/>
    <p:sldId id="349" r:id="rId24"/>
    <p:sldId id="351" r:id="rId25"/>
    <p:sldId id="352" r:id="rId26"/>
    <p:sldId id="322" r:id="rId27"/>
    <p:sldId id="301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32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572-74D5-4AA6-BCA9-8582270D4AE3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386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572-74D5-4AA6-BCA9-8582270D4AE3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486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572-74D5-4AA6-BCA9-8582270D4AE3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82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36023"/>
            <a:ext cx="7886700" cy="85466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572-74D5-4AA6-BCA9-8582270D4AE3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668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572-74D5-4AA6-BCA9-8582270D4AE3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403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572-74D5-4AA6-BCA9-8582270D4AE3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740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572-74D5-4AA6-BCA9-8582270D4AE3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43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572-74D5-4AA6-BCA9-8582270D4AE3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464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572-74D5-4AA6-BCA9-8582270D4AE3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22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572-74D5-4AA6-BCA9-8582270D4AE3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573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572-74D5-4AA6-BCA9-8582270D4AE3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80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" y="185738"/>
            <a:ext cx="1524000" cy="56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506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rs.gov/Businesses/Small-Businesses-&amp;-Self-Employed/Apply-for-an-Employer-Identification-Number-(EIN)-Online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565" y="1122363"/>
            <a:ext cx="8587409" cy="2387600"/>
          </a:xfrm>
        </p:spPr>
        <p:txBody>
          <a:bodyPr>
            <a:normAutofit/>
          </a:bodyPr>
          <a:lstStyle/>
          <a:p>
            <a:r>
              <a:rPr lang="en-US" dirty="0"/>
              <a:t>Module 3: </a:t>
            </a:r>
            <a:br>
              <a:rPr lang="en-US" dirty="0"/>
            </a:br>
            <a:r>
              <a:rPr lang="en-US" dirty="0"/>
              <a:t>Taxes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9861" y="3570745"/>
            <a:ext cx="4704522" cy="1731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445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Do not claim trader status unless you qualify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If you claim trader status, expect the IRS to demand proof that you qualify</a:t>
            </a:r>
          </a:p>
          <a:p>
            <a:endParaRPr lang="en-US" dirty="0"/>
          </a:p>
          <a:p>
            <a:r>
              <a:rPr lang="en-US" dirty="0"/>
              <a:t>There are significant risks associated with filing under trader status if you do not meet IRS qualifications</a:t>
            </a:r>
          </a:p>
          <a:p>
            <a:pPr lvl="1"/>
            <a:r>
              <a:rPr lang="en-US" dirty="0"/>
              <a:t>Back taxes, interest on back taxes and penalties can be substantial</a:t>
            </a:r>
          </a:p>
          <a:p>
            <a:r>
              <a:rPr lang="en-US" dirty="0"/>
              <a:t>Expert advice: only claim trader status if  trading is your only job and you have no other funds available to support yourself. Otherwise consider forming a separately filing entity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709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alternative to trader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business organization could provide many of the same benefits as trader status</a:t>
            </a:r>
          </a:p>
          <a:p>
            <a:endParaRPr lang="en-US" dirty="0"/>
          </a:p>
          <a:p>
            <a:r>
              <a:rPr lang="en-US" dirty="0"/>
              <a:t>The business will become a “separately filing entity”</a:t>
            </a:r>
          </a:p>
          <a:p>
            <a:pPr lvl="1"/>
            <a:r>
              <a:rPr lang="en-US" dirty="0"/>
              <a:t>It will be required to generate its own tax forms</a:t>
            </a:r>
          </a:p>
          <a:p>
            <a:pPr lvl="1"/>
            <a:r>
              <a:rPr lang="en-US" dirty="0"/>
              <a:t>The business entity could be a corporation or partnership</a:t>
            </a:r>
          </a:p>
          <a:p>
            <a:pPr lvl="1"/>
            <a:r>
              <a:rPr lang="en-US" dirty="0"/>
              <a:t>It’s possible it could be a sole proprietorship but that could be difficult to support</a:t>
            </a:r>
          </a:p>
        </p:txBody>
      </p:sp>
    </p:spTree>
    <p:extLst>
      <p:ext uri="{BB962C8B-B14F-4D97-AF65-F5344CB8AC3E}">
        <p14:creationId xmlns:p14="http://schemas.microsoft.com/office/powerpoint/2010/main" val="3640503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Important considerations for setting up a separate entity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200" dirty="0"/>
              <a:t>In an audit, expect to demonstrate the trading entity had all it’s capital in the market (even on margin) and was actively trading it</a:t>
            </a:r>
          </a:p>
          <a:p>
            <a:r>
              <a:rPr lang="en-US" sz="2200" dirty="0"/>
              <a:t>There should be monthly sells, preferably weekly or daily sells</a:t>
            </a:r>
          </a:p>
          <a:p>
            <a:r>
              <a:rPr lang="en-US" sz="2200" dirty="0"/>
              <a:t>There should probably be at least 100 to 300 significant sells per year with a minimum of 1/36th of the year’s number of sells occurring in each month (ideally, each week)</a:t>
            </a:r>
          </a:p>
          <a:p>
            <a:r>
              <a:rPr lang="en-US" sz="2200" dirty="0"/>
              <a:t>The typical holding period for most sells should be less than 4 months, preferably 1 month or less; ideally less than a week</a:t>
            </a:r>
          </a:p>
          <a:p>
            <a:r>
              <a:rPr lang="en-US" sz="2200" dirty="0"/>
              <a:t>The entity should spend a good part of most every day watching and trading the markets during trading hours</a:t>
            </a:r>
          </a:p>
          <a:p>
            <a:r>
              <a:rPr lang="en-US" sz="2200" dirty="0"/>
              <a:t>The entity should maintain a business-like operation: good books and records, continuing education</a:t>
            </a:r>
          </a:p>
        </p:txBody>
      </p:sp>
    </p:spTree>
    <p:extLst>
      <p:ext uri="{BB962C8B-B14F-4D97-AF65-F5344CB8AC3E}">
        <p14:creationId xmlns:p14="http://schemas.microsoft.com/office/powerpoint/2010/main" val="3292795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tax forms you may need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1120 for C-</a:t>
            </a:r>
            <a:r>
              <a:rPr lang="en-US" dirty="0" err="1"/>
              <a:t>corp</a:t>
            </a:r>
            <a:endParaRPr lang="en-US" dirty="0"/>
          </a:p>
          <a:p>
            <a:r>
              <a:rPr lang="en-US" dirty="0"/>
              <a:t>1120-S for S-</a:t>
            </a:r>
            <a:r>
              <a:rPr lang="en-US" dirty="0" err="1"/>
              <a:t>corp</a:t>
            </a:r>
            <a:endParaRPr lang="en-US" dirty="0"/>
          </a:p>
          <a:p>
            <a:r>
              <a:rPr lang="en-US" dirty="0"/>
              <a:t>1065 for partnerships with K-1s to partners</a:t>
            </a:r>
          </a:p>
          <a:p>
            <a:r>
              <a:rPr lang="en-US" dirty="0"/>
              <a:t>941, Employer's Quarterly Federal Tax Return</a:t>
            </a:r>
          </a:p>
          <a:p>
            <a:r>
              <a:rPr lang="en-US" dirty="0"/>
              <a:t>1040-ES for quarterly tax payments</a:t>
            </a:r>
          </a:p>
        </p:txBody>
      </p:sp>
    </p:spTree>
    <p:extLst>
      <p:ext uri="{BB962C8B-B14F-4D97-AF65-F5344CB8AC3E}">
        <p14:creationId xmlns:p14="http://schemas.microsoft.com/office/powerpoint/2010/main" val="1107185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Lower hurdle for a business entity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Business entity could be set up to pass through income and deductions</a:t>
            </a:r>
          </a:p>
          <a:p>
            <a:pPr lvl="1"/>
            <a:r>
              <a:rPr lang="en-US" dirty="0"/>
              <a:t>S-</a:t>
            </a:r>
            <a:r>
              <a:rPr lang="en-US" dirty="0" err="1"/>
              <a:t>corp</a:t>
            </a:r>
            <a:r>
              <a:rPr lang="en-US" dirty="0"/>
              <a:t> or partnership is treated as a pass-through entity</a:t>
            </a:r>
          </a:p>
          <a:p>
            <a:r>
              <a:rPr lang="en-US" dirty="0"/>
              <a:t>No floor for miscellaneous deductions because business takes deductions</a:t>
            </a:r>
          </a:p>
          <a:p>
            <a:r>
              <a:rPr lang="en-US" dirty="0"/>
              <a:t>Business could deduct more than $3,000 in capital losses in a losing year</a:t>
            </a:r>
          </a:p>
          <a:p>
            <a:r>
              <a:rPr lang="en-US" dirty="0"/>
              <a:t>Business could employ more diverse strategies than an individual with trader status</a:t>
            </a:r>
          </a:p>
          <a:p>
            <a:pPr lvl="1"/>
            <a:r>
              <a:rPr lang="en-US" dirty="0"/>
              <a:t>Dividends would not be as large a concern</a:t>
            </a:r>
          </a:p>
        </p:txBody>
      </p:sp>
    </p:spTree>
    <p:extLst>
      <p:ext uri="{BB962C8B-B14F-4D97-AF65-F5344CB8AC3E}">
        <p14:creationId xmlns:p14="http://schemas.microsoft.com/office/powerpoint/2010/main" val="11243126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Before setting up a business, consider obtaining an EIN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Federal Employer Identification Number</a:t>
            </a:r>
          </a:p>
          <a:p>
            <a:endParaRPr lang="en-US" dirty="0"/>
          </a:p>
          <a:p>
            <a:r>
              <a:rPr lang="en-US" dirty="0"/>
              <a:t>Can be done online at 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https://www.irs.gov/Businesses/Small-Businesses-&amp;-Self-Employed/Apply-for-an-Employer-Identification-Number-(EIN)-Online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You will want to open business accounts (bank and brokerage) with an EIN rather than a Social Security number</a:t>
            </a:r>
          </a:p>
        </p:txBody>
      </p:sp>
    </p:spTree>
    <p:extLst>
      <p:ext uri="{BB962C8B-B14F-4D97-AF65-F5344CB8AC3E}">
        <p14:creationId xmlns:p14="http://schemas.microsoft.com/office/powerpoint/2010/main" val="6379862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Must be set up properly with state</a:t>
            </a:r>
          </a:p>
          <a:p>
            <a:pPr lvl="1"/>
            <a:r>
              <a:rPr lang="en-US" dirty="0"/>
              <a:t>Google: “state name” secretary of state business registration, for example Iowa secretary of state business registration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3537" y="3415797"/>
            <a:ext cx="5507107" cy="3274686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450574" y="6294783"/>
            <a:ext cx="1802296" cy="13252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51028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1723" y="1050904"/>
            <a:ext cx="5592417" cy="5584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8930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Fees are usually low. In Iowa same for LLC or Corp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7972" y="1825625"/>
            <a:ext cx="6348055" cy="435133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15549" y="6176963"/>
            <a:ext cx="5022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$50 to form the business; $45 to file biennial report</a:t>
            </a:r>
          </a:p>
        </p:txBody>
      </p:sp>
    </p:spTree>
    <p:extLst>
      <p:ext uri="{BB962C8B-B14F-4D97-AF65-F5344CB8AC3E}">
        <p14:creationId xmlns:p14="http://schemas.microsoft.com/office/powerpoint/2010/main" val="29725375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Once you have an entity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states require you to open a business banking account in the state you registered in</a:t>
            </a:r>
          </a:p>
          <a:p>
            <a:r>
              <a:rPr lang="en-US" dirty="0"/>
              <a:t>As a business involved in trading, you should probably have at least two brokerage accounts</a:t>
            </a:r>
          </a:p>
          <a:p>
            <a:pPr lvl="1"/>
            <a:r>
              <a:rPr lang="en-US" dirty="0"/>
              <a:t>One will be a backup for the other so use different brokers</a:t>
            </a:r>
          </a:p>
          <a:p>
            <a:pPr lvl="1"/>
            <a:r>
              <a:rPr lang="en-US" dirty="0"/>
              <a:t>Develop a business continuity plan that shows how you will trade if you lose internet connectivity and need to phone an order in</a:t>
            </a:r>
          </a:p>
        </p:txBody>
      </p:sp>
    </p:spTree>
    <p:extLst>
      <p:ext uri="{BB962C8B-B14F-4D97-AF65-F5344CB8AC3E}">
        <p14:creationId xmlns:p14="http://schemas.microsoft.com/office/powerpoint/2010/main" val="648330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Taxes are an important consideration. Without proper planning and preparation, the government could take more than 50% of your gains (in rare circumstances)</a:t>
            </a:r>
          </a:p>
          <a:p>
            <a:endParaRPr lang="en-US" dirty="0"/>
          </a:p>
          <a:p>
            <a:r>
              <a:rPr lang="en-US" dirty="0"/>
              <a:t>Minimizing taxes should help you to maximize your wealth</a:t>
            </a:r>
          </a:p>
          <a:p>
            <a:pPr lvl="1"/>
            <a:r>
              <a:rPr lang="en-US" dirty="0"/>
              <a:t>Be certain to comply with all applicable tax rules, shortcuts can be very expensive in this area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7950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Right from the start, create good books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 up an accounting system tracking all cash deposits and withdrawals to business accounts</a:t>
            </a:r>
          </a:p>
          <a:p>
            <a:pPr lvl="1"/>
            <a:r>
              <a:rPr lang="en-US" dirty="0"/>
              <a:t>This will show the business shareholder or partner’s equity</a:t>
            </a:r>
          </a:p>
          <a:p>
            <a:pPr lvl="1"/>
            <a:r>
              <a:rPr lang="en-US" dirty="0"/>
              <a:t>This will show deductible expenses if withdrawals are for allowable costs</a:t>
            </a:r>
          </a:p>
          <a:p>
            <a:pPr lvl="1"/>
            <a:endParaRPr lang="en-US" dirty="0"/>
          </a:p>
          <a:p>
            <a:r>
              <a:rPr lang="en-US" dirty="0"/>
              <a:t>Pay business expenses from business accounts and pay personal expenses from </a:t>
            </a:r>
            <a:r>
              <a:rPr lang="en-US"/>
              <a:t>personal accounts</a:t>
            </a:r>
          </a:p>
        </p:txBody>
      </p:sp>
    </p:spTree>
    <p:extLst>
      <p:ext uri="{BB962C8B-B14F-4D97-AF65-F5344CB8AC3E}">
        <p14:creationId xmlns:p14="http://schemas.microsoft.com/office/powerpoint/2010/main" val="11322308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this worth your time and effort?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Setting up an entity and tracking expenses will require time</a:t>
            </a:r>
          </a:p>
          <a:p>
            <a:r>
              <a:rPr lang="en-US" dirty="0"/>
              <a:t>Be sure the payoff is worth the effort</a:t>
            </a:r>
          </a:p>
        </p:txBody>
      </p:sp>
    </p:spTree>
    <p:extLst>
      <p:ext uri="{BB962C8B-B14F-4D97-AF65-F5344CB8AC3E}">
        <p14:creationId xmlns:p14="http://schemas.microsoft.com/office/powerpoint/2010/main" val="19612258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 world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Income from trading: $126,037</a:t>
            </a:r>
          </a:p>
          <a:p>
            <a:pPr lvl="1"/>
            <a:r>
              <a:rPr lang="en-US" dirty="0"/>
              <a:t>Potential tax due if reported as investment income: $17,947</a:t>
            </a:r>
          </a:p>
          <a:p>
            <a:pPr lvl="1"/>
            <a:endParaRPr lang="en-US" dirty="0"/>
          </a:p>
          <a:p>
            <a:r>
              <a:rPr lang="en-US" dirty="0"/>
              <a:t>Treating as a business, deductions</a:t>
            </a:r>
          </a:p>
          <a:p>
            <a:pPr lvl="1"/>
            <a:r>
              <a:rPr lang="en-US" dirty="0"/>
              <a:t>Travel to conferences for continuing education: $14,903</a:t>
            </a:r>
          </a:p>
          <a:p>
            <a:pPr lvl="1"/>
            <a:r>
              <a:rPr lang="en-US" dirty="0"/>
              <a:t>Conference fees: $1,354</a:t>
            </a:r>
          </a:p>
          <a:p>
            <a:pPr lvl="1"/>
            <a:r>
              <a:rPr lang="en-US" dirty="0"/>
              <a:t>Books for continuing education: $437</a:t>
            </a:r>
          </a:p>
          <a:p>
            <a:pPr lvl="1"/>
            <a:r>
              <a:rPr lang="en-US" dirty="0"/>
              <a:t>Meals with colleagues: $6,782</a:t>
            </a:r>
          </a:p>
          <a:p>
            <a:pPr lvl="1"/>
            <a:r>
              <a:rPr lang="en-US" dirty="0"/>
              <a:t>Tax filing and legal fess: $322</a:t>
            </a:r>
          </a:p>
          <a:p>
            <a:pPr lvl="1"/>
            <a:r>
              <a:rPr lang="en-US" dirty="0"/>
              <a:t>Vehicle to drive to meetings: $39,564</a:t>
            </a:r>
          </a:p>
          <a:p>
            <a:pPr lvl="1"/>
            <a:r>
              <a:rPr lang="en-US" dirty="0"/>
              <a:t>Home office: $7,368</a:t>
            </a:r>
          </a:p>
          <a:p>
            <a:pPr lvl="1"/>
            <a:r>
              <a:rPr lang="en-US" dirty="0"/>
              <a:t>Computers: $1,836</a:t>
            </a:r>
          </a:p>
          <a:p>
            <a:pPr lvl="1"/>
            <a:r>
              <a:rPr lang="en-US" dirty="0"/>
              <a:t>Cell phone: $1,430</a:t>
            </a:r>
          </a:p>
          <a:p>
            <a:pPr lvl="1"/>
            <a:r>
              <a:rPr lang="en-US" dirty="0"/>
              <a:t>Cable TV for news (basic package): $603</a:t>
            </a:r>
          </a:p>
          <a:p>
            <a:pPr lvl="1"/>
            <a:r>
              <a:rPr lang="en-US" dirty="0"/>
              <a:t>Data subscriptions: $3,600</a:t>
            </a:r>
          </a:p>
          <a:p>
            <a:pPr lvl="1"/>
            <a:r>
              <a:rPr lang="en-US" dirty="0"/>
              <a:t>Newspaper/magazines: $1,114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618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this case, it’s worth the effort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Income from trading as a business: $126,037</a:t>
            </a:r>
          </a:p>
          <a:p>
            <a:pPr lvl="1"/>
            <a:r>
              <a:rPr lang="en-US" dirty="0"/>
              <a:t>Less deductions of $79,313</a:t>
            </a:r>
          </a:p>
          <a:p>
            <a:pPr lvl="1"/>
            <a:r>
              <a:rPr lang="en-US" dirty="0"/>
              <a:t>Taxable income: $46,724</a:t>
            </a:r>
          </a:p>
          <a:p>
            <a:pPr lvl="2"/>
            <a:r>
              <a:rPr lang="en-US" dirty="0"/>
              <a:t>MTM for 60/40 allocation (60% LT/40% ST)</a:t>
            </a:r>
          </a:p>
          <a:p>
            <a:pPr lvl="2"/>
            <a:r>
              <a:rPr lang="en-US" dirty="0"/>
              <a:t>Taxes due = $743 for capital gains + $3,573 in self employment taxes</a:t>
            </a:r>
          </a:p>
          <a:p>
            <a:r>
              <a:rPr lang="en-US" dirty="0"/>
              <a:t>Total taxes due for trading as a business: $4,317</a:t>
            </a:r>
          </a:p>
          <a:p>
            <a:pPr marL="514350" lvl="2">
              <a:spcBef>
                <a:spcPts val="750"/>
              </a:spcBef>
            </a:pPr>
            <a:r>
              <a:rPr lang="en-US" dirty="0"/>
              <a:t>Potential tax due if reported as investment income: $17,947</a:t>
            </a:r>
          </a:p>
          <a:p>
            <a:endParaRPr lang="en-US" dirty="0"/>
          </a:p>
          <a:p>
            <a:r>
              <a:rPr lang="en-US" dirty="0"/>
              <a:t>Savings: $13,630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8704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deductions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Home office</a:t>
            </a:r>
          </a:p>
          <a:p>
            <a:pPr lvl="1"/>
            <a:r>
              <a:rPr lang="en-US" dirty="0"/>
              <a:t>Utilities</a:t>
            </a:r>
          </a:p>
          <a:p>
            <a:pPr lvl="1"/>
            <a:r>
              <a:rPr lang="en-US" dirty="0"/>
              <a:t>Insurance</a:t>
            </a:r>
          </a:p>
          <a:p>
            <a:pPr lvl="1"/>
            <a:r>
              <a:rPr lang="en-US" dirty="0"/>
              <a:t>Maintenance</a:t>
            </a:r>
          </a:p>
          <a:p>
            <a:pPr lvl="1"/>
            <a:r>
              <a:rPr lang="en-US" dirty="0"/>
              <a:t>Office furniture</a:t>
            </a:r>
          </a:p>
          <a:p>
            <a:r>
              <a:rPr lang="en-US" dirty="0"/>
              <a:t>Travel expenses for continuing education</a:t>
            </a:r>
          </a:p>
          <a:p>
            <a:pPr lvl="1"/>
            <a:r>
              <a:rPr lang="en-US" dirty="0"/>
              <a:t>Seminars</a:t>
            </a:r>
          </a:p>
          <a:p>
            <a:pPr lvl="1"/>
            <a:r>
              <a:rPr lang="en-US" dirty="0"/>
              <a:t>Courses</a:t>
            </a:r>
          </a:p>
          <a:p>
            <a:pPr lvl="1"/>
            <a:r>
              <a:rPr lang="en-US" dirty="0"/>
              <a:t>Visits with experts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Meals &amp; entertainment</a:t>
            </a:r>
          </a:p>
          <a:p>
            <a:pPr lvl="1"/>
            <a:r>
              <a:rPr lang="en-US" dirty="0"/>
              <a:t>50% deduction for meals which serve a professional purpose</a:t>
            </a:r>
          </a:p>
          <a:p>
            <a:r>
              <a:rPr lang="en-US" dirty="0"/>
              <a:t>Subscriptions</a:t>
            </a:r>
          </a:p>
          <a:p>
            <a:pPr lvl="1"/>
            <a:r>
              <a:rPr lang="en-US" dirty="0"/>
              <a:t>Data services</a:t>
            </a:r>
          </a:p>
          <a:p>
            <a:pPr lvl="1"/>
            <a:r>
              <a:rPr lang="en-US" dirty="0"/>
              <a:t>Newspapers</a:t>
            </a:r>
          </a:p>
          <a:p>
            <a:pPr lvl="1"/>
            <a:r>
              <a:rPr lang="en-US" dirty="0"/>
              <a:t>Business magazines</a:t>
            </a:r>
          </a:p>
          <a:p>
            <a:r>
              <a:rPr lang="en-US" dirty="0"/>
              <a:t>Portion of cable or satellite television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3479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possible deductions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Portion of cell phone</a:t>
            </a:r>
          </a:p>
          <a:p>
            <a:r>
              <a:rPr lang="en-US" dirty="0"/>
              <a:t>Portion of broadband service</a:t>
            </a:r>
          </a:p>
          <a:p>
            <a:r>
              <a:rPr lang="en-US" dirty="0"/>
              <a:t>Computer</a:t>
            </a:r>
          </a:p>
          <a:p>
            <a:r>
              <a:rPr lang="en-US" dirty="0"/>
              <a:t>Printer</a:t>
            </a:r>
          </a:p>
          <a:p>
            <a:r>
              <a:rPr lang="en-US" dirty="0"/>
              <a:t>Office equipment</a:t>
            </a:r>
          </a:p>
          <a:p>
            <a:r>
              <a:rPr lang="en-US" dirty="0"/>
              <a:t>Tax preparation</a:t>
            </a:r>
          </a:p>
          <a:p>
            <a:r>
              <a:rPr lang="en-US" dirty="0"/>
              <a:t>Potential employees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Vehicle</a:t>
            </a:r>
          </a:p>
          <a:p>
            <a:pPr lvl="1"/>
            <a:r>
              <a:rPr lang="en-US" dirty="0"/>
              <a:t>Mileage to and from meetings or other business use ($0.54 per mile)</a:t>
            </a:r>
          </a:p>
          <a:p>
            <a:pPr marL="457200" lvl="1" indent="0">
              <a:buNone/>
            </a:pPr>
            <a:r>
              <a:rPr lang="en-US" dirty="0"/>
              <a:t>	or</a:t>
            </a:r>
          </a:p>
          <a:p>
            <a:pPr lvl="1"/>
            <a:r>
              <a:rPr lang="en-US" dirty="0"/>
              <a:t>Actual vehicle expenses </a:t>
            </a:r>
          </a:p>
          <a:p>
            <a:pPr lvl="1"/>
            <a:r>
              <a:rPr lang="en-US" dirty="0"/>
              <a:t>Section 179 allows for bonus depreciation and could be worth $25,000 a year or more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4023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Bottom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Tax savings are a consideration for many traders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Trader status can be difficult to achieve</a:t>
            </a:r>
          </a:p>
          <a:p>
            <a:pPr lvl="1"/>
            <a:endParaRPr lang="en-US"/>
          </a:p>
          <a:p>
            <a:pPr lvl="1"/>
            <a:r>
              <a:rPr lang="en-US"/>
              <a:t>A </a:t>
            </a:r>
            <a:r>
              <a:rPr lang="en-US" dirty="0"/>
              <a:t>business entity set up specifically for trading could be the best solution for many traders</a:t>
            </a:r>
          </a:p>
        </p:txBody>
      </p:sp>
    </p:spTree>
    <p:extLst>
      <p:ext uri="{BB962C8B-B14F-4D97-AF65-F5344CB8AC3E}">
        <p14:creationId xmlns:p14="http://schemas.microsoft.com/office/powerpoint/2010/main" val="42288946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next?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your business plan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647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 individual traders, tax rates can be high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60105" y="1853994"/>
            <a:ext cx="5049078" cy="449517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43726" y="6281637"/>
            <a:ext cx="5656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Traders usually face short-term capital gains</a:t>
            </a:r>
          </a:p>
        </p:txBody>
      </p:sp>
    </p:spTree>
    <p:extLst>
      <p:ext uri="{BB962C8B-B14F-4D97-AF65-F5344CB8AC3E}">
        <p14:creationId xmlns:p14="http://schemas.microsoft.com/office/powerpoint/2010/main" val="882646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Tax rates for many traders will be </a:t>
            </a:r>
            <a:br>
              <a:rPr lang="en-US" dirty="0"/>
            </a:br>
            <a:r>
              <a:rPr lang="en-US" dirty="0"/>
              <a:t>25% to 33%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7651" y="1690689"/>
            <a:ext cx="7508698" cy="40279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17651" y="5718611"/>
            <a:ext cx="83537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Tax Foundation</a:t>
            </a:r>
          </a:p>
          <a:p>
            <a:endParaRPr lang="en-US" dirty="0"/>
          </a:p>
          <a:p>
            <a:r>
              <a:rPr lang="en-US" dirty="0"/>
              <a:t> According to the World Top Incomes Database, a household income of about $113,000</a:t>
            </a:r>
          </a:p>
          <a:p>
            <a:r>
              <a:rPr lang="en-US" dirty="0"/>
              <a:t>places you in the top 10% of US incomes</a:t>
            </a:r>
          </a:p>
        </p:txBody>
      </p:sp>
    </p:spTree>
    <p:extLst>
      <p:ext uri="{BB962C8B-B14F-4D97-AF65-F5344CB8AC3E}">
        <p14:creationId xmlns:p14="http://schemas.microsoft.com/office/powerpoint/2010/main" val="1940151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Deductions can be determined by your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Many traders have costs of doing business</a:t>
            </a:r>
          </a:p>
          <a:p>
            <a:pPr lvl="1"/>
            <a:r>
              <a:rPr lang="en-US" dirty="0"/>
              <a:t>Subscription services for trading ideas or news</a:t>
            </a:r>
          </a:p>
          <a:p>
            <a:pPr lvl="1"/>
            <a:r>
              <a:rPr lang="en-US" dirty="0"/>
              <a:t>Data feeds</a:t>
            </a:r>
          </a:p>
          <a:p>
            <a:pPr lvl="1"/>
            <a:r>
              <a:rPr lang="en-US" dirty="0"/>
              <a:t>Software</a:t>
            </a:r>
          </a:p>
          <a:p>
            <a:pPr lvl="1"/>
            <a:r>
              <a:rPr lang="en-US" dirty="0"/>
              <a:t>Books and courses for professional development</a:t>
            </a:r>
          </a:p>
          <a:p>
            <a:pPr lvl="1"/>
            <a:r>
              <a:rPr lang="en-US" dirty="0"/>
              <a:t>Computers</a:t>
            </a:r>
          </a:p>
          <a:p>
            <a:pPr lvl="1"/>
            <a:r>
              <a:rPr lang="en-US" dirty="0"/>
              <a:t>Internet connectivity</a:t>
            </a:r>
          </a:p>
          <a:p>
            <a:pPr lvl="1"/>
            <a:r>
              <a:rPr lang="en-US" dirty="0"/>
              <a:t>Office or home office expenses</a:t>
            </a:r>
          </a:p>
          <a:p>
            <a:r>
              <a:rPr lang="en-US" dirty="0"/>
              <a:t>Individuals can deduct these expenses as miscellaneous deductions*</a:t>
            </a:r>
          </a:p>
          <a:p>
            <a:pPr marL="457200" lvl="1" indent="0">
              <a:buNone/>
            </a:pPr>
            <a:r>
              <a:rPr lang="en-US" dirty="0"/>
              <a:t>*To the extent they exceed 2% of adjusted gross income (AGI)</a:t>
            </a:r>
          </a:p>
        </p:txBody>
      </p:sp>
    </p:spTree>
    <p:extLst>
      <p:ext uri="{BB962C8B-B14F-4D97-AF65-F5344CB8AC3E}">
        <p14:creationId xmlns:p14="http://schemas.microsoft.com/office/powerpoint/2010/main" val="2539874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Trader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Declaring trader status allows you to fully deduct expenses </a:t>
            </a:r>
          </a:p>
          <a:p>
            <a:pPr lvl="1"/>
            <a:r>
              <a:rPr lang="en-US" dirty="0"/>
              <a:t>Treats expenses as business deductions rather than as miscellaneous deductions</a:t>
            </a:r>
          </a:p>
          <a:p>
            <a:pPr lvl="1"/>
            <a:r>
              <a:rPr lang="en-US" dirty="0"/>
              <a:t>Business deductions are not subject to the 2% floor</a:t>
            </a:r>
          </a:p>
          <a:p>
            <a:r>
              <a:rPr lang="en-US" dirty="0"/>
              <a:t>Trader status also removes the $3,000 annual limit for capital losses and frees you from wash sale rules</a:t>
            </a:r>
          </a:p>
          <a:p>
            <a:r>
              <a:rPr lang="en-US" dirty="0"/>
              <a:t>Allows for tax-favored funding of retirement plans and health insurance premiums</a:t>
            </a:r>
          </a:p>
        </p:txBody>
      </p:sp>
    </p:spTree>
    <p:extLst>
      <p:ext uri="{BB962C8B-B14F-4D97-AF65-F5344CB8AC3E}">
        <p14:creationId xmlns:p14="http://schemas.microsoft.com/office/powerpoint/2010/main" val="4024343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Declaring trader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simple and straightforward process </a:t>
            </a:r>
          </a:p>
          <a:p>
            <a:r>
              <a:rPr lang="en-US" dirty="0"/>
              <a:t>Requires filing a Schedule C with business expenses rather than deducting them as personal expenses</a:t>
            </a:r>
          </a:p>
          <a:p>
            <a:endParaRPr lang="en-US" dirty="0"/>
          </a:p>
          <a:p>
            <a:r>
              <a:rPr lang="en-US" dirty="0"/>
              <a:t>Unfortunately, few traders will qualify</a:t>
            </a:r>
          </a:p>
          <a:p>
            <a:pPr lvl="1"/>
            <a:r>
              <a:rPr lang="en-US" dirty="0"/>
              <a:t>To qualify, trading must be your primary source of income; trades must be made daily and trading must be short-term </a:t>
            </a:r>
          </a:p>
          <a:p>
            <a:pPr lvl="1"/>
            <a:r>
              <a:rPr lang="en-US" dirty="0"/>
              <a:t>In general, you would need to have no income from a job and be a day trader with at least 250 or more trades per year to qualify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601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IRS Requirements (Tax Topic 429)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You must meet all of the following conditions:</a:t>
            </a:r>
          </a:p>
          <a:p>
            <a:pPr lvl="1"/>
            <a:r>
              <a:rPr lang="en-US" dirty="0"/>
              <a:t>You must seek to profit from daily market movements in the prices of securities and not from dividends, interest, or capital appreciation;</a:t>
            </a:r>
          </a:p>
          <a:p>
            <a:pPr lvl="1"/>
            <a:r>
              <a:rPr lang="en-US" dirty="0"/>
              <a:t>Your activity must be substantial; and</a:t>
            </a:r>
          </a:p>
          <a:p>
            <a:pPr lvl="1"/>
            <a:r>
              <a:rPr lang="en-US" dirty="0"/>
              <a:t>You must carry on the activity with continuity and regularity.</a:t>
            </a:r>
          </a:p>
          <a:p>
            <a:pPr marL="0" indent="0">
              <a:buNone/>
            </a:pPr>
            <a:r>
              <a:rPr lang="en-US" dirty="0"/>
              <a:t>The following facts and circumstances should be considered:</a:t>
            </a:r>
          </a:p>
          <a:p>
            <a:pPr lvl="1"/>
            <a:r>
              <a:rPr lang="en-US" dirty="0"/>
              <a:t>Typical holding periods for securities bought and sold;</a:t>
            </a:r>
          </a:p>
          <a:p>
            <a:pPr lvl="1"/>
            <a:r>
              <a:rPr lang="en-US" dirty="0"/>
              <a:t>The frequency and dollar amount of your trades during the year;</a:t>
            </a:r>
          </a:p>
          <a:p>
            <a:pPr lvl="1"/>
            <a:r>
              <a:rPr lang="en-US" dirty="0"/>
              <a:t>The extent to which you pursue the activity to produce income for a livelihood; and</a:t>
            </a:r>
          </a:p>
          <a:p>
            <a:pPr lvl="1"/>
            <a:r>
              <a:rPr lang="en-US" dirty="0"/>
              <a:t>The amount of time you devote to the activity.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653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Independent experts usually advise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34077"/>
            <a:ext cx="7886700" cy="4351338"/>
          </a:xfrm>
        </p:spPr>
        <p:txBody>
          <a:bodyPr>
            <a:noAutofit/>
          </a:bodyPr>
          <a:lstStyle/>
          <a:p>
            <a:r>
              <a:rPr lang="en-US" sz="1800" dirty="0"/>
              <a:t>You need a substantial portion of your liquid net worth trading the market. Ideally even using margin.</a:t>
            </a:r>
          </a:p>
          <a:p>
            <a:r>
              <a:rPr lang="en-US" sz="1800" dirty="0"/>
              <a:t>There should be weekly sells, or preferably daily sells.</a:t>
            </a:r>
          </a:p>
          <a:p>
            <a:r>
              <a:rPr lang="en-US" sz="1800" dirty="0"/>
              <a:t>There should probably be at least 200 to 500 significant sells per year with a minimum of 1/36th of the year’s number of sells occurring in each month.</a:t>
            </a:r>
          </a:p>
          <a:p>
            <a:pPr lvl="1"/>
            <a:r>
              <a:rPr lang="en-US" sz="1800" dirty="0"/>
              <a:t>Traders with 1,000 or more significant sells per year usually clearly qualify</a:t>
            </a:r>
          </a:p>
          <a:p>
            <a:pPr lvl="1"/>
            <a:r>
              <a:rPr lang="en-US" sz="1800" dirty="0"/>
              <a:t>With less than 200 sells it might not be possible </a:t>
            </a:r>
          </a:p>
          <a:p>
            <a:pPr lvl="1"/>
            <a:r>
              <a:rPr lang="en-US" sz="1800" dirty="0"/>
              <a:t>Traders with 200 to 1,000 might qualify but may be under more scrutiny during an audit </a:t>
            </a:r>
          </a:p>
          <a:p>
            <a:r>
              <a:rPr lang="en-US" sz="1800" dirty="0"/>
              <a:t>Typical holding period for most sells should be less than 1 month, ideally a day </a:t>
            </a:r>
          </a:p>
          <a:p>
            <a:r>
              <a:rPr lang="en-US" sz="1800" dirty="0"/>
              <a:t>You should spend a good part of most every day watching &amp; trading the markets, typically not having a “regular day job” or generating large amounts of interest or dividend income</a:t>
            </a:r>
          </a:p>
          <a:p>
            <a:r>
              <a:rPr lang="en-US" sz="1800" dirty="0"/>
              <a:t>You should maintain a business-like operation: good records, continuing education </a:t>
            </a:r>
          </a:p>
        </p:txBody>
      </p:sp>
    </p:spTree>
    <p:extLst>
      <p:ext uri="{BB962C8B-B14F-4D97-AF65-F5344CB8AC3E}">
        <p14:creationId xmlns:p14="http://schemas.microsoft.com/office/powerpoint/2010/main" val="314496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5004</TotalTime>
  <Words>1506</Words>
  <Application>Microsoft Office PowerPoint</Application>
  <PresentationFormat>On-screen Show (4:3)</PresentationFormat>
  <Paragraphs>184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Office Theme</vt:lpstr>
      <vt:lpstr>Module 3:  Taxes</vt:lpstr>
      <vt:lpstr>Module overview</vt:lpstr>
      <vt:lpstr>For individual traders, tax rates can be high </vt:lpstr>
      <vt:lpstr>Tax rates for many traders will be  25% to 33%</vt:lpstr>
      <vt:lpstr>Deductions can be determined by your status</vt:lpstr>
      <vt:lpstr>Trader status</vt:lpstr>
      <vt:lpstr>Declaring trader status</vt:lpstr>
      <vt:lpstr>IRS Requirements (Tax Topic 429)</vt:lpstr>
      <vt:lpstr>Independent experts usually advise</vt:lpstr>
      <vt:lpstr>Do not claim trader status unless you qualify</vt:lpstr>
      <vt:lpstr>An alternative to trader status</vt:lpstr>
      <vt:lpstr>Important considerations for setting up a separate entity</vt:lpstr>
      <vt:lpstr>Potential tax forms you may need</vt:lpstr>
      <vt:lpstr>Lower hurdle for a business entity</vt:lpstr>
      <vt:lpstr>Before setting up a business, consider obtaining an EIN</vt:lpstr>
      <vt:lpstr>Entities</vt:lpstr>
      <vt:lpstr>PowerPoint Presentation</vt:lpstr>
      <vt:lpstr>Fees are usually low. In Iowa same for LLC or Corp</vt:lpstr>
      <vt:lpstr>Once you have an entity</vt:lpstr>
      <vt:lpstr>Right from the start, create good books</vt:lpstr>
      <vt:lpstr>Is this worth your time and effort?</vt:lpstr>
      <vt:lpstr>Real world example</vt:lpstr>
      <vt:lpstr>In this case, it’s worth the effort</vt:lpstr>
      <vt:lpstr>Possible deductions</vt:lpstr>
      <vt:lpstr>More possible deductions</vt:lpstr>
      <vt:lpstr>Bottom line</vt:lpstr>
      <vt:lpstr>What’s next?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1: Introduction to Options</dc:title>
  <dc:creator>mike carr</dc:creator>
  <cp:lastModifiedBy>mike carr</cp:lastModifiedBy>
  <cp:revision>85</cp:revision>
  <dcterms:created xsi:type="dcterms:W3CDTF">2016-04-11T16:27:38Z</dcterms:created>
  <dcterms:modified xsi:type="dcterms:W3CDTF">2016-06-05T21:46:26Z</dcterms:modified>
</cp:coreProperties>
</file>