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23" r:id="rId4"/>
    <p:sldId id="324" r:id="rId5"/>
    <p:sldId id="325" r:id="rId6"/>
    <p:sldId id="326" r:id="rId7"/>
    <p:sldId id="329" r:id="rId8"/>
    <p:sldId id="328" r:id="rId9"/>
    <p:sldId id="330" r:id="rId10"/>
    <p:sldId id="331" r:id="rId11"/>
    <p:sldId id="322" r:id="rId12"/>
    <p:sldId id="30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8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6023"/>
            <a:ext cx="7886700" cy="8546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6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0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4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4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6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7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572-74D5-4AA6-BCA9-8582270D4AE3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8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D120A-9045-405B-A9E9-FDC5B7497E5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185738"/>
            <a:ext cx="152400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50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businesses/small-businesses-self-employed/state-links-1" TargetMode="External"/><Relationship Id="rId2" Type="http://schemas.openxmlformats.org/officeDocument/2006/relationships/hyperlink" Target="https://www.irs.gov/businesses/small-businesses-self-employed/apply-for-an-employer-identification-number-ein-onlin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s.gov/payment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publications/p550/index.html" TargetMode="External"/><Relationship Id="rId2" Type="http://schemas.openxmlformats.org/officeDocument/2006/relationships/hyperlink" Target="https://www.irs.gov/taxtopics/tc429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rs.gov/pub/irs-pdf/p583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565" y="1122363"/>
            <a:ext cx="8587409" cy="2387600"/>
          </a:xfrm>
        </p:spPr>
        <p:txBody>
          <a:bodyPr>
            <a:normAutofit/>
          </a:bodyPr>
          <a:lstStyle/>
          <a:p>
            <a:r>
              <a:rPr lang="en-US" dirty="0"/>
              <a:t>Module 4: </a:t>
            </a:r>
            <a:br>
              <a:rPr lang="en-US" dirty="0"/>
            </a:br>
            <a:r>
              <a:rPr lang="en-US" dirty="0"/>
              <a:t>Putting it all together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861" y="3570745"/>
            <a:ext cx="4704522" cy="173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45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Resources: operating your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Trading plan template</a:t>
            </a:r>
          </a:p>
          <a:p>
            <a:r>
              <a:rPr lang="en-US" dirty="0"/>
              <a:t>Business plan template	</a:t>
            </a:r>
          </a:p>
          <a:p>
            <a:pPr lvl="1"/>
            <a:r>
              <a:rPr lang="en-US" dirty="0"/>
              <a:t>Detailed to cover almost any possible strategy</a:t>
            </a:r>
          </a:p>
          <a:p>
            <a:r>
              <a:rPr lang="en-US" dirty="0"/>
              <a:t>Template for spreadsheet to track expenses</a:t>
            </a:r>
          </a:p>
          <a:p>
            <a:r>
              <a:rPr lang="en-US" dirty="0"/>
              <a:t>Sample corporate resolutions</a:t>
            </a:r>
          </a:p>
          <a:p>
            <a:pPr lvl="1"/>
            <a:r>
              <a:rPr lang="en-US" dirty="0"/>
              <a:t>To open accounts</a:t>
            </a:r>
          </a:p>
          <a:p>
            <a:pPr lvl="1"/>
            <a:r>
              <a:rPr lang="en-US" dirty="0"/>
              <a:t>To conduct business</a:t>
            </a:r>
          </a:p>
          <a:p>
            <a:pPr lvl="1"/>
            <a:r>
              <a:rPr lang="en-US" dirty="0"/>
              <a:t>To buy and sell financial assets</a:t>
            </a:r>
          </a:p>
          <a:p>
            <a:pPr lvl="1"/>
            <a:r>
              <a:rPr lang="en-US" dirty="0"/>
              <a:t>To indemnify corporate officers</a:t>
            </a:r>
          </a:p>
          <a:p>
            <a:pPr lvl="1"/>
            <a:r>
              <a:rPr lang="en-US" dirty="0"/>
              <a:t>To hire an employee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39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right trading and business plans can keep you on track to meet your goals</a:t>
            </a:r>
          </a:p>
          <a:p>
            <a:endParaRPr lang="en-US" dirty="0"/>
          </a:p>
          <a:p>
            <a:r>
              <a:rPr lang="en-US" dirty="0"/>
              <a:t>The right structure can help you keep more of your profits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94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your business and generate wealth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4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the action plan to take what you’ve learned and apply it to your own trading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95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 your business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Sole proprietorship will rarely be the best choice</a:t>
            </a:r>
          </a:p>
          <a:p>
            <a:r>
              <a:rPr lang="en-US" dirty="0"/>
              <a:t>C-corps face problem of double taxation and will rarely be the best choice</a:t>
            </a:r>
          </a:p>
          <a:p>
            <a:r>
              <a:rPr lang="en-US" dirty="0"/>
              <a:t>Partnerships can work well but require completion of separate tax forms</a:t>
            </a:r>
          </a:p>
          <a:p>
            <a:r>
              <a:rPr lang="en-US" dirty="0"/>
              <a:t>LLC can result in higher taxes but has many of the benefits of an S-</a:t>
            </a:r>
            <a:r>
              <a:rPr lang="en-US" dirty="0" err="1"/>
              <a:t>corp</a:t>
            </a:r>
            <a:r>
              <a:rPr lang="en-US" dirty="0"/>
              <a:t> </a:t>
            </a:r>
          </a:p>
          <a:p>
            <a:r>
              <a:rPr lang="en-US" dirty="0"/>
              <a:t>For many traders, the S-</a:t>
            </a:r>
            <a:r>
              <a:rPr lang="en-US" dirty="0" err="1"/>
              <a:t>corp</a:t>
            </a:r>
            <a:r>
              <a:rPr lang="en-US" dirty="0"/>
              <a:t> will be the best choice</a:t>
            </a:r>
          </a:p>
        </p:txBody>
      </p:sp>
    </p:spTree>
    <p:extLst>
      <p:ext uri="{BB962C8B-B14F-4D97-AF65-F5344CB8AC3E}">
        <p14:creationId xmlns:p14="http://schemas.microsoft.com/office/powerpoint/2010/main" val="292690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your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an EIN </a:t>
            </a:r>
          </a:p>
          <a:p>
            <a:pPr lvl="1"/>
            <a:r>
              <a:rPr lang="en-US" dirty="0">
                <a:hlinkClick r:id="rId2"/>
              </a:rPr>
              <a:t>https://www.irs.gov/businesses/small-businesses-self-employed/apply-for-an-employer-identification-number-ein-online</a:t>
            </a:r>
            <a:endParaRPr lang="en-US" dirty="0"/>
          </a:p>
          <a:p>
            <a:r>
              <a:rPr lang="en-US" dirty="0"/>
              <a:t>Prepare your Articles of Incorporation and Operating Agreement</a:t>
            </a:r>
          </a:p>
          <a:p>
            <a:r>
              <a:rPr lang="en-US" dirty="0"/>
              <a:t>Meet your state requirements</a:t>
            </a:r>
          </a:p>
          <a:p>
            <a:pPr lvl="1"/>
            <a:r>
              <a:rPr lang="en-US" dirty="0">
                <a:hlinkClick r:id="rId3"/>
              </a:rPr>
              <a:t>https://www.irs.gov/businesses/small-businesses-self-employed/state-links-1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83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required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brokerage accounts in your business name</a:t>
            </a:r>
          </a:p>
          <a:p>
            <a:pPr lvl="1"/>
            <a:r>
              <a:rPr lang="en-US" dirty="0"/>
              <a:t>Consider setting up a backup at a second broker</a:t>
            </a:r>
          </a:p>
          <a:p>
            <a:pPr lvl="1"/>
            <a:r>
              <a:rPr lang="en-US" dirty="0"/>
              <a:t>Expect the broker to request copies of Articles of Incorporation and Resolutions showing permission to trade</a:t>
            </a:r>
          </a:p>
          <a:p>
            <a:endParaRPr lang="en-US" dirty="0"/>
          </a:p>
          <a:p>
            <a:r>
              <a:rPr lang="en-US" dirty="0"/>
              <a:t>Set up a bank account for the business</a:t>
            </a:r>
          </a:p>
        </p:txBody>
      </p:sp>
    </p:spTree>
    <p:extLst>
      <p:ext uri="{BB962C8B-B14F-4D97-AF65-F5344CB8AC3E}">
        <p14:creationId xmlns:p14="http://schemas.microsoft.com/office/powerpoint/2010/main" val="310693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 operating as a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Every day, make some money in the markets</a:t>
            </a:r>
          </a:p>
          <a:p>
            <a:pPr lvl="1"/>
            <a:r>
              <a:rPr lang="en-US" dirty="0"/>
              <a:t>Or at least try</a:t>
            </a:r>
          </a:p>
          <a:p>
            <a:r>
              <a:rPr lang="en-US" dirty="0"/>
              <a:t>Every day, track expenses as they are incurred</a:t>
            </a:r>
          </a:p>
          <a:p>
            <a:pPr lvl="1"/>
            <a:r>
              <a:rPr lang="en-US" dirty="0"/>
              <a:t>Use the example spreadsheet included with this course or another method such as QuickBooks or other services</a:t>
            </a:r>
          </a:p>
          <a:p>
            <a:r>
              <a:rPr lang="en-US" dirty="0"/>
              <a:t>Schedule time for research to improve your trading</a:t>
            </a:r>
          </a:p>
          <a:p>
            <a:r>
              <a:rPr lang="en-US" dirty="0"/>
              <a:t>If you have a corporation, have meetings as required and document them with the provided templates</a:t>
            </a:r>
          </a:p>
          <a:p>
            <a:r>
              <a:rPr lang="en-US" dirty="0"/>
              <a:t>Schedule time to complete required business activities</a:t>
            </a:r>
          </a:p>
          <a:p>
            <a:pPr lvl="1"/>
            <a:r>
              <a:rPr lang="en-US" dirty="0"/>
              <a:t>Filing quarterly taxes, renewing state registrations annually</a:t>
            </a:r>
          </a:p>
        </p:txBody>
      </p:sp>
    </p:spTree>
    <p:extLst>
      <p:ext uri="{BB962C8B-B14F-4D97-AF65-F5344CB8AC3E}">
        <p14:creationId xmlns:p14="http://schemas.microsoft.com/office/powerpoint/2010/main" val="78736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taxes throughout the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need to make quarterly payments since you will not have an employer to handle that</a:t>
            </a:r>
          </a:p>
          <a:p>
            <a:pPr lvl="1"/>
            <a:r>
              <a:rPr lang="en-US" dirty="0">
                <a:hlinkClick r:id="rId2"/>
              </a:rPr>
              <a:t>https://www.irs.gov/payments</a:t>
            </a:r>
            <a:endParaRPr lang="en-US" dirty="0"/>
          </a:p>
          <a:p>
            <a:r>
              <a:rPr lang="en-US" dirty="0"/>
              <a:t>Tracking expenses will be important to substantiate deductions</a:t>
            </a:r>
          </a:p>
          <a:p>
            <a:r>
              <a:rPr lang="en-US" dirty="0"/>
              <a:t>Research important tax information that can impact you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8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IRS information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IRS Pamphlet 429, Traders in Securities </a:t>
            </a:r>
          </a:p>
          <a:p>
            <a:pPr lvl="1"/>
            <a:r>
              <a:rPr lang="en-US" dirty="0">
                <a:hlinkClick r:id="rId2"/>
              </a:rPr>
              <a:t>https://www.irs.gov/taxtopics/tc429.html</a:t>
            </a:r>
            <a:endParaRPr lang="en-US" dirty="0"/>
          </a:p>
          <a:p>
            <a:r>
              <a:rPr lang="en-US" dirty="0"/>
              <a:t>IRS Publication 550, Investment Income and Expenses</a:t>
            </a:r>
          </a:p>
          <a:p>
            <a:pPr lvl="1"/>
            <a:r>
              <a:rPr lang="en-US" dirty="0">
                <a:hlinkClick r:id="rId3"/>
              </a:rPr>
              <a:t>https://www.irs.gov/publications/p550/index.html</a:t>
            </a:r>
            <a:r>
              <a:rPr lang="en-US" dirty="0"/>
              <a:t> </a:t>
            </a:r>
          </a:p>
          <a:p>
            <a:r>
              <a:rPr lang="en-US" dirty="0"/>
              <a:t>IRS Publication 583, Starting a Business and Keeping Records</a:t>
            </a:r>
          </a:p>
          <a:p>
            <a:pPr lvl="1"/>
            <a:r>
              <a:rPr lang="en-US" dirty="0">
                <a:hlinkClick r:id="rId4"/>
              </a:rPr>
              <a:t>https://www.irs.gov/pub/irs-pdf/p583.pdf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4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Resources: establishing your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partnership agreement</a:t>
            </a:r>
          </a:p>
          <a:p>
            <a:r>
              <a:rPr lang="en-US" dirty="0"/>
              <a:t>Sample Articles of Incorporation</a:t>
            </a:r>
          </a:p>
          <a:p>
            <a:r>
              <a:rPr lang="en-US" dirty="0"/>
              <a:t>Sample corporate bylaws</a:t>
            </a:r>
          </a:p>
          <a:p>
            <a:r>
              <a:rPr lang="en-US" dirty="0"/>
              <a:t>Sample corporate operating agreement</a:t>
            </a:r>
          </a:p>
          <a:p>
            <a:pPr lvl="1"/>
            <a:r>
              <a:rPr lang="en-US" dirty="0"/>
              <a:t>Should complete even if you form a 1-person corporation or partnership (1-person partnerships are legal in some states)</a:t>
            </a:r>
          </a:p>
          <a:p>
            <a:r>
              <a:rPr lang="en-US" dirty="0"/>
              <a:t>Corporate meeting minutes template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189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5993</TotalTime>
  <Words>407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Module 4:  Putting it all together</vt:lpstr>
      <vt:lpstr>Module overview</vt:lpstr>
      <vt:lpstr>Pick your business structure</vt:lpstr>
      <vt:lpstr>Register your business</vt:lpstr>
      <vt:lpstr>Open required accounts</vt:lpstr>
      <vt:lpstr>Begin operating as a business</vt:lpstr>
      <vt:lpstr>Plan for taxes throughout the year</vt:lpstr>
      <vt:lpstr>IRS information links</vt:lpstr>
      <vt:lpstr>Resources: establishing your business</vt:lpstr>
      <vt:lpstr>Resources: operating your business</vt:lpstr>
      <vt:lpstr>Bottom line</vt:lpstr>
      <vt:lpstr>What’s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to Options</dc:title>
  <dc:creator>mike carr</dc:creator>
  <cp:lastModifiedBy>mike carr</cp:lastModifiedBy>
  <cp:revision>83</cp:revision>
  <dcterms:created xsi:type="dcterms:W3CDTF">2016-04-11T16:27:38Z</dcterms:created>
  <dcterms:modified xsi:type="dcterms:W3CDTF">2016-06-05T19:19:53Z</dcterms:modified>
</cp:coreProperties>
</file>